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handoutMasterIdLst>
    <p:handoutMasterId r:id="rId27"/>
  </p:handoutMasterIdLst>
  <p:sldIdLst>
    <p:sldId id="256" r:id="rId2"/>
    <p:sldId id="259" r:id="rId3"/>
    <p:sldId id="283" r:id="rId4"/>
    <p:sldId id="257" r:id="rId5"/>
    <p:sldId id="286" r:id="rId6"/>
    <p:sldId id="276" r:id="rId7"/>
    <p:sldId id="263" r:id="rId8"/>
    <p:sldId id="264" r:id="rId9"/>
    <p:sldId id="273" r:id="rId10"/>
    <p:sldId id="267" r:id="rId11"/>
    <p:sldId id="262" r:id="rId12"/>
    <p:sldId id="274" r:id="rId13"/>
    <p:sldId id="287" r:id="rId14"/>
    <p:sldId id="288" r:id="rId15"/>
    <p:sldId id="289" r:id="rId16"/>
    <p:sldId id="290" r:id="rId17"/>
    <p:sldId id="295" r:id="rId18"/>
    <p:sldId id="296" r:id="rId19"/>
    <p:sldId id="292" r:id="rId20"/>
    <p:sldId id="282" r:id="rId21"/>
    <p:sldId id="284" r:id="rId22"/>
    <p:sldId id="285" r:id="rId23"/>
    <p:sldId id="275" r:id="rId24"/>
    <p:sldId id="297" r:id="rId2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B7C3F32-32EC-4F2E-A57C-9010CF6777F1}">
          <p14:sldIdLst>
            <p14:sldId id="256"/>
            <p14:sldId id="259"/>
            <p14:sldId id="283"/>
            <p14:sldId id="257"/>
            <p14:sldId id="286"/>
            <p14:sldId id="276"/>
            <p14:sldId id="263"/>
            <p14:sldId id="264"/>
            <p14:sldId id="273"/>
            <p14:sldId id="267"/>
            <p14:sldId id="262"/>
            <p14:sldId id="274"/>
            <p14:sldId id="287"/>
            <p14:sldId id="288"/>
            <p14:sldId id="289"/>
            <p14:sldId id="290"/>
            <p14:sldId id="295"/>
            <p14:sldId id="296"/>
            <p14:sldId id="292"/>
            <p14:sldId id="282"/>
            <p14:sldId id="284"/>
            <p14:sldId id="285"/>
            <p14:sldId id="275"/>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424" autoAdjust="0"/>
  </p:normalViewPr>
  <p:slideViewPr>
    <p:cSldViewPr snapToGrid="0">
      <p:cViewPr varScale="1">
        <p:scale>
          <a:sx n="51" d="100"/>
          <a:sy n="51" d="100"/>
        </p:scale>
        <p:origin x="220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吉川 知則" userId="48e65ec085a1482e" providerId="LiveId" clId="{2218E4B9-6747-47F9-82AD-7AB8529244CB}"/>
    <pc:docChg chg="modSld">
      <pc:chgData name="吉川 知則" userId="48e65ec085a1482e" providerId="LiveId" clId="{2218E4B9-6747-47F9-82AD-7AB8529244CB}" dt="2020-10-27T09:58:20.506" v="511"/>
      <pc:docMkLst>
        <pc:docMk/>
      </pc:docMkLst>
      <pc:sldChg chg="modSp mod">
        <pc:chgData name="吉川 知則" userId="48e65ec085a1482e" providerId="LiveId" clId="{2218E4B9-6747-47F9-82AD-7AB8529244CB}" dt="2020-10-27T09:54:35.171" v="179"/>
        <pc:sldMkLst>
          <pc:docMk/>
          <pc:sldMk cId="448563129" sldId="256"/>
        </pc:sldMkLst>
        <pc:spChg chg="mod">
          <ac:chgData name="吉川 知則" userId="48e65ec085a1482e" providerId="LiveId" clId="{2218E4B9-6747-47F9-82AD-7AB8529244CB}" dt="2020-10-27T09:54:35.171" v="179"/>
          <ac:spMkLst>
            <pc:docMk/>
            <pc:sldMk cId="448563129" sldId="256"/>
            <ac:spMk id="3" creationId="{BD1C520F-7419-4C04-8426-C527B55BAA86}"/>
          </ac:spMkLst>
        </pc:spChg>
      </pc:sldChg>
      <pc:sldChg chg="modSp mod">
        <pc:chgData name="吉川 知則" userId="48e65ec085a1482e" providerId="LiveId" clId="{2218E4B9-6747-47F9-82AD-7AB8529244CB}" dt="2020-10-27T09:58:20.506" v="511"/>
        <pc:sldMkLst>
          <pc:docMk/>
          <pc:sldMk cId="4286466412" sldId="257"/>
        </pc:sldMkLst>
        <pc:spChg chg="mod">
          <ac:chgData name="吉川 知則" userId="48e65ec085a1482e" providerId="LiveId" clId="{2218E4B9-6747-47F9-82AD-7AB8529244CB}" dt="2020-10-27T09:58:20.506" v="511"/>
          <ac:spMkLst>
            <pc:docMk/>
            <pc:sldMk cId="4286466412" sldId="257"/>
            <ac:spMk id="5" creationId="{E48C0B64-7927-44F7-858A-E4540CB1D7BE}"/>
          </ac:spMkLst>
        </pc:spChg>
      </pc:sldChg>
      <pc:sldChg chg="modSp mod">
        <pc:chgData name="吉川 知則" userId="48e65ec085a1482e" providerId="LiveId" clId="{2218E4B9-6747-47F9-82AD-7AB8529244CB}" dt="2020-10-06T08:53:41.116" v="129" actId="20577"/>
        <pc:sldMkLst>
          <pc:docMk/>
          <pc:sldMk cId="1419553485" sldId="262"/>
        </pc:sldMkLst>
        <pc:spChg chg="mod">
          <ac:chgData name="吉川 知則" userId="48e65ec085a1482e" providerId="LiveId" clId="{2218E4B9-6747-47F9-82AD-7AB8529244CB}" dt="2020-10-06T08:53:41.116" v="129" actId="20577"/>
          <ac:spMkLst>
            <pc:docMk/>
            <pc:sldMk cId="1419553485" sldId="262"/>
            <ac:spMk id="5" creationId="{7000AEF2-BBE3-4E09-B5BD-1EB27E1CF2AC}"/>
          </ac:spMkLst>
        </pc:spChg>
      </pc:sldChg>
      <pc:sldChg chg="modSp mod">
        <pc:chgData name="吉川 知則" userId="48e65ec085a1482e" providerId="LiveId" clId="{2218E4B9-6747-47F9-82AD-7AB8529244CB}" dt="2020-10-06T02:18:15.052" v="34" actId="113"/>
        <pc:sldMkLst>
          <pc:docMk/>
          <pc:sldMk cId="3128116324" sldId="263"/>
        </pc:sldMkLst>
        <pc:spChg chg="mod">
          <ac:chgData name="吉川 知則" userId="48e65ec085a1482e" providerId="LiveId" clId="{2218E4B9-6747-47F9-82AD-7AB8529244CB}" dt="2020-10-06T02:18:15.052" v="34" actId="113"/>
          <ac:spMkLst>
            <pc:docMk/>
            <pc:sldMk cId="3128116324" sldId="263"/>
            <ac:spMk id="3" creationId="{9579B4D1-BB4D-4CAD-85AF-C558FD4D479C}"/>
          </ac:spMkLst>
        </pc:spChg>
      </pc:sldChg>
      <pc:sldChg chg="modSp mod">
        <pc:chgData name="吉川 知則" userId="48e65ec085a1482e" providerId="LiveId" clId="{2218E4B9-6747-47F9-82AD-7AB8529244CB}" dt="2020-10-27T09:58:08.306" v="501"/>
        <pc:sldMkLst>
          <pc:docMk/>
          <pc:sldMk cId="3034177301" sldId="283"/>
        </pc:sldMkLst>
        <pc:spChg chg="mod">
          <ac:chgData name="吉川 知則" userId="48e65ec085a1482e" providerId="LiveId" clId="{2218E4B9-6747-47F9-82AD-7AB8529244CB}" dt="2020-10-27T09:58:08.306" v="501"/>
          <ac:spMkLst>
            <pc:docMk/>
            <pc:sldMk cId="3034177301" sldId="283"/>
            <ac:spMk id="3" creationId="{8BFFEE06-1145-4AA8-828D-F4F6648B8203}"/>
          </ac:spMkLst>
        </pc:spChg>
      </pc:sldChg>
      <pc:sldChg chg="modSp mod">
        <pc:chgData name="吉川 知則" userId="48e65ec085a1482e" providerId="LiveId" clId="{2218E4B9-6747-47F9-82AD-7AB8529244CB}" dt="2020-10-06T08:48:39.695" v="49" actId="20577"/>
        <pc:sldMkLst>
          <pc:docMk/>
          <pc:sldMk cId="2050083634" sldId="285"/>
        </pc:sldMkLst>
        <pc:spChg chg="mod">
          <ac:chgData name="吉川 知則" userId="48e65ec085a1482e" providerId="LiveId" clId="{2218E4B9-6747-47F9-82AD-7AB8529244CB}" dt="2020-10-06T08:48:39.695" v="49" actId="20577"/>
          <ac:spMkLst>
            <pc:docMk/>
            <pc:sldMk cId="2050083634" sldId="285"/>
            <ac:spMk id="5" creationId="{591A58BE-20A9-4146-8F4D-89E74C125C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101A1F4-D9AF-4EE1-81CA-E7FBB75A86EA}"/>
              </a:ext>
            </a:extLst>
          </p:cNvPr>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054E31D-3C78-4473-9D96-B85A8D7DCC65}"/>
              </a:ext>
            </a:extLst>
          </p:cNvPr>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93E80844-2A12-4AC4-B964-F6D75E8C04DD}" type="datetimeFigureOut">
              <a:rPr kumimoji="1" lang="ja-JP" altLang="en-US" smtClean="0"/>
              <a:t>2021/3/17</a:t>
            </a:fld>
            <a:endParaRPr kumimoji="1" lang="ja-JP" altLang="en-US"/>
          </a:p>
        </p:txBody>
      </p:sp>
      <p:sp>
        <p:nvSpPr>
          <p:cNvPr id="4" name="フッター プレースホルダー 3">
            <a:extLst>
              <a:ext uri="{FF2B5EF4-FFF2-40B4-BE49-F238E27FC236}">
                <a16:creationId xmlns:a16="http://schemas.microsoft.com/office/drawing/2014/main" id="{D2867A16-1484-4DE0-A782-371D4CB6CBBF}"/>
              </a:ext>
            </a:extLst>
          </p:cNvPr>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D352FB1-A578-4E4C-8FA2-1B1910EEB47D}"/>
              </a:ext>
            </a:extLst>
          </p:cNvPr>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3EA599B1-4294-4C4D-B70C-5DA569760786}" type="slidenum">
              <a:rPr kumimoji="1" lang="ja-JP" altLang="en-US" smtClean="0"/>
              <a:t>‹#›</a:t>
            </a:fld>
            <a:endParaRPr kumimoji="1" lang="ja-JP" altLang="en-US"/>
          </a:p>
        </p:txBody>
      </p:sp>
    </p:spTree>
    <p:extLst>
      <p:ext uri="{BB962C8B-B14F-4D97-AF65-F5344CB8AC3E}">
        <p14:creationId xmlns:p14="http://schemas.microsoft.com/office/powerpoint/2010/main" val="3796158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6492425F-7C9B-45A7-86C7-23B9375F50B3}" type="datetimeFigureOut">
              <a:rPr kumimoji="1" lang="ja-JP" altLang="en-US" smtClean="0"/>
              <a:t>2021/3/17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A985186B-D790-4019-AE53-9059FA370406}" type="slidenum">
              <a:rPr kumimoji="1" lang="ja-JP" altLang="en-US" smtClean="0"/>
              <a:t>‹#›</a:t>
            </a:fld>
            <a:endParaRPr kumimoji="1" lang="ja-JP" altLang="en-US"/>
          </a:p>
        </p:txBody>
      </p:sp>
    </p:spTree>
    <p:extLst>
      <p:ext uri="{BB962C8B-B14F-4D97-AF65-F5344CB8AC3E}">
        <p14:creationId xmlns:p14="http://schemas.microsoft.com/office/powerpoint/2010/main" val="37407843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85186B-D790-4019-AE53-9059FA370406}" type="slidenum">
              <a:rPr kumimoji="1" lang="ja-JP" altLang="en-US" smtClean="0"/>
              <a:t>24</a:t>
            </a:fld>
            <a:endParaRPr kumimoji="1" lang="ja-JP" altLang="en-US"/>
          </a:p>
        </p:txBody>
      </p:sp>
    </p:spTree>
    <p:extLst>
      <p:ext uri="{BB962C8B-B14F-4D97-AF65-F5344CB8AC3E}">
        <p14:creationId xmlns:p14="http://schemas.microsoft.com/office/powerpoint/2010/main" val="144077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C18737-6860-4D7E-B4F5-81603DFD78AB}" type="datetime1">
              <a:rPr kumimoji="1" lang="ja-JP" altLang="en-US" smtClean="0"/>
              <a:t>2021/3/17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38043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0383087-14C4-4B8F-8A8E-65DDC3835A85}" type="datetime1">
              <a:rPr kumimoji="1" lang="ja-JP" altLang="en-US" smtClean="0"/>
              <a:t>2021/3/17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4466151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3D10A9-0314-4245-B552-21ED85B7A634}" type="datetime1">
              <a:rPr kumimoji="1" lang="ja-JP" altLang="en-US" smtClean="0"/>
              <a:t>2021/3/17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301974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0D9A11-F93E-4646-A69C-DFD3869156DF}" type="datetime1">
              <a:rPr kumimoji="1" lang="ja-JP" altLang="en-US" smtClean="0"/>
              <a:t>2021/3/17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304FE5-25FD-493E-AA34-25AF7B76B52A}" type="slidenum">
              <a:rPr kumimoji="1" lang="ja-JP" altLang="en-US" smtClean="0"/>
              <a:pPr/>
              <a:t>‹#›</a:t>
            </a:fld>
            <a:endParaRPr kumimoji="1" lang="ja-JP" altLang="en-US" dirty="0"/>
          </a:p>
        </p:txBody>
      </p:sp>
    </p:spTree>
    <p:extLst>
      <p:ext uri="{BB962C8B-B14F-4D97-AF65-F5344CB8AC3E}">
        <p14:creationId xmlns:p14="http://schemas.microsoft.com/office/powerpoint/2010/main" val="368709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CE0ED63-51D4-466D-9103-B1B35DE745EA}" type="datetime1">
              <a:rPr kumimoji="1" lang="ja-JP" altLang="en-US" smtClean="0"/>
              <a:t>2021/3/17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304FE5-25FD-493E-AA34-25AF7B76B52A}" type="slidenum">
              <a:rPr kumimoji="1" lang="ja-JP" altLang="en-US" smtClean="0"/>
              <a:pPr/>
              <a:t>‹#›</a:t>
            </a:fld>
            <a:endParaRPr kumimoji="1" lang="ja-JP" altLang="en-US" dirty="0"/>
          </a:p>
        </p:txBody>
      </p:sp>
    </p:spTree>
    <p:extLst>
      <p:ext uri="{BB962C8B-B14F-4D97-AF65-F5344CB8AC3E}">
        <p14:creationId xmlns:p14="http://schemas.microsoft.com/office/powerpoint/2010/main" val="183098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8844694-2F95-4EEB-8482-D158590D53C6}" type="datetime1">
              <a:rPr kumimoji="1" lang="ja-JP" altLang="en-US" smtClean="0"/>
              <a:t>2021/3/17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221602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2FAD28-F259-40B2-9A3A-B8BC43739544}" type="datetime1">
              <a:rPr kumimoji="1" lang="ja-JP" altLang="en-US" smtClean="0"/>
              <a:t>2021/3/17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79165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E7374E8-5076-46EB-84DB-1476EF1945BB}" type="datetime1">
              <a:rPr kumimoji="1" lang="ja-JP" altLang="en-US" smtClean="0"/>
              <a:t>2021/3/17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85709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E038B7-27CF-4791-BC78-34C09F877616}" type="datetime1">
              <a:rPr kumimoji="1" lang="ja-JP" altLang="en-US" smtClean="0"/>
              <a:t>2021/3/17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39787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383087-14C4-4B8F-8A8E-65DDC3835A85}" type="datetime1">
              <a:rPr kumimoji="1" lang="ja-JP" altLang="en-US" smtClean="0"/>
              <a:t>2021/3/17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2157596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E82E31-069E-4B13-9090-551DA46800E2}" type="datetime1">
              <a:rPr kumimoji="1" lang="ja-JP" altLang="en-US" smtClean="0"/>
              <a:t>2021/3/17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14687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D0383087-14C4-4B8F-8A8E-65DDC3835A85}" type="datetime1">
              <a:rPr kumimoji="1" lang="ja-JP" altLang="en-US" smtClean="0"/>
              <a:t>2021/3/17</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8A304FE5-25FD-493E-AA34-25AF7B76B52A}" type="slidenum">
              <a:rPr kumimoji="1" lang="ja-JP" altLang="en-US" smtClean="0"/>
              <a:t>‹#›</a:t>
            </a:fld>
            <a:endParaRPr kumimoji="1" lang="ja-JP" altLang="en-US"/>
          </a:p>
        </p:txBody>
      </p:sp>
    </p:spTree>
    <p:extLst>
      <p:ext uri="{BB962C8B-B14F-4D97-AF65-F5344CB8AC3E}">
        <p14:creationId xmlns:p14="http://schemas.microsoft.com/office/powerpoint/2010/main" val="9985796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DC416-8127-4458-90C7-79B7E5136EBD}"/>
              </a:ext>
            </a:extLst>
          </p:cNvPr>
          <p:cNvSpPr>
            <a:spLocks noGrp="1"/>
          </p:cNvSpPr>
          <p:nvPr>
            <p:ph type="ctrTitle"/>
          </p:nvPr>
        </p:nvSpPr>
        <p:spPr>
          <a:xfrm>
            <a:off x="1511887" y="1852700"/>
            <a:ext cx="4656067" cy="4708521"/>
          </a:xfrm>
        </p:spPr>
        <p:txBody>
          <a:bodyPr/>
          <a:lstStyle/>
          <a:p>
            <a:pPr>
              <a:spcBef>
                <a:spcPts val="1800"/>
              </a:spcBef>
            </a:pPr>
            <a:r>
              <a:rPr kumimoji="1" lang="ja-JP" altLang="en-US" sz="2000" dirty="0" smtClean="0"/>
              <a:t>～ 障がいのある人とご家族</a:t>
            </a:r>
            <a:r>
              <a:rPr lang="ja-JP" altLang="en-US" sz="2000" dirty="0" smtClean="0"/>
              <a:t>へ </a:t>
            </a:r>
            <a:r>
              <a:rPr kumimoji="1" lang="ja-JP" altLang="en-US" sz="2000" dirty="0" smtClean="0"/>
              <a:t>～</a:t>
            </a:r>
            <a:r>
              <a:rPr kumimoji="1" lang="en-US" altLang="ja-JP" sz="2000" dirty="0" smtClean="0"/>
              <a:t/>
            </a:r>
            <a:br>
              <a:rPr kumimoji="1" lang="en-US" altLang="ja-JP" sz="2000" dirty="0" smtClean="0"/>
            </a:br>
            <a:r>
              <a:rPr kumimoji="1" lang="en-US" altLang="ja-JP" sz="2000" dirty="0" smtClean="0"/>
              <a:t/>
            </a:r>
            <a:br>
              <a:rPr kumimoji="1" lang="en-US" altLang="ja-JP" sz="2000" dirty="0" smtClean="0"/>
            </a:br>
            <a:r>
              <a:rPr kumimoji="1" lang="en-US" altLang="ja-JP" sz="2000" dirty="0" smtClean="0"/>
              <a:t/>
            </a:r>
            <a:br>
              <a:rPr kumimoji="1" lang="en-US" altLang="ja-JP" sz="2000" dirty="0" smtClean="0"/>
            </a:br>
            <a:r>
              <a:rPr kumimoji="1" lang="ja-JP" altLang="en-US" sz="2000" dirty="0" smtClean="0"/>
              <a:t>新型コロナウイルス感染症</a:t>
            </a:r>
            <a:r>
              <a:rPr kumimoji="1" lang="en-US" altLang="ja-JP" sz="2000" dirty="0" smtClean="0"/>
              <a:t/>
            </a:r>
            <a:br>
              <a:rPr kumimoji="1" lang="en-US" altLang="ja-JP" sz="2000" dirty="0" smtClean="0"/>
            </a:br>
            <a:r>
              <a:rPr kumimoji="1" lang="en-US" altLang="ja-JP" sz="2800" dirty="0" smtClean="0"/>
              <a:t/>
            </a:r>
            <a:br>
              <a:rPr kumimoji="1" lang="en-US" altLang="ja-JP" sz="2800" dirty="0" smtClean="0"/>
            </a:br>
            <a:r>
              <a:rPr kumimoji="1" lang="ja-JP" altLang="en-US" sz="2500" dirty="0" smtClean="0"/>
              <a:t>濃厚接触者への支援の手引き</a:t>
            </a:r>
            <a:r>
              <a:rPr kumimoji="1" lang="en-US" altLang="ja-JP" sz="2500" dirty="0" smtClean="0"/>
              <a:t/>
            </a:r>
            <a:br>
              <a:rPr kumimoji="1" lang="en-US" altLang="ja-JP" sz="2500" dirty="0" smtClean="0"/>
            </a:br>
            <a:r>
              <a:rPr lang="en-US" altLang="ja-JP" sz="2500" dirty="0"/>
              <a:t/>
            </a:r>
            <a:br>
              <a:rPr lang="en-US" altLang="ja-JP" sz="2500" dirty="0"/>
            </a:br>
            <a:r>
              <a:rPr lang="en-US" altLang="ja-JP" sz="2500" dirty="0" smtClean="0"/>
              <a:t/>
            </a:r>
            <a:br>
              <a:rPr lang="en-US" altLang="ja-JP" sz="2500" dirty="0" smtClean="0"/>
            </a:br>
            <a:r>
              <a:rPr kumimoji="1" lang="en-US" altLang="ja-JP" sz="2500" dirty="0" smtClean="0"/>
              <a:t/>
            </a:r>
            <a:br>
              <a:rPr kumimoji="1" lang="en-US" altLang="ja-JP" sz="2500" dirty="0" smtClean="0"/>
            </a:br>
            <a:r>
              <a:rPr lang="en-US" altLang="ja-JP" sz="3600" dirty="0" smtClean="0"/>
              <a:t/>
            </a:r>
            <a:br>
              <a:rPr lang="en-US" altLang="ja-JP" sz="3600" dirty="0" smtClean="0"/>
            </a:br>
            <a:r>
              <a:rPr lang="ja-JP" altLang="en-US" sz="2400" dirty="0" smtClean="0"/>
              <a:t>＜</a:t>
            </a:r>
            <a:r>
              <a:rPr lang="ja-JP" altLang="en-US" sz="2400" dirty="0"/>
              <a:t>栗東</a:t>
            </a:r>
            <a:r>
              <a:rPr lang="ja-JP" altLang="en-US" sz="2400" dirty="0" smtClean="0"/>
              <a:t>市版＞</a:t>
            </a:r>
            <a:r>
              <a:rPr lang="ja-JP" altLang="en-US" sz="3600" dirty="0" smtClean="0"/>
              <a:t>　</a:t>
            </a:r>
            <a:r>
              <a:rPr lang="en-US" altLang="ja-JP" sz="1800" dirty="0" smtClean="0"/>
              <a:t>Vol. 1</a:t>
            </a:r>
            <a:endParaRPr kumimoji="1" lang="ja-JP" altLang="en-US" sz="1800" dirty="0"/>
          </a:p>
        </p:txBody>
      </p:sp>
      <p:sp>
        <p:nvSpPr>
          <p:cNvPr id="3" name="字幕 2">
            <a:extLst>
              <a:ext uri="{FF2B5EF4-FFF2-40B4-BE49-F238E27FC236}">
                <a16:creationId xmlns:a16="http://schemas.microsoft.com/office/drawing/2014/main" id="{BD1C520F-7419-4C04-8426-C527B55BAA86}"/>
              </a:ext>
            </a:extLst>
          </p:cNvPr>
          <p:cNvSpPr>
            <a:spLocks noGrp="1"/>
          </p:cNvSpPr>
          <p:nvPr>
            <p:ph type="subTitle" idx="1"/>
          </p:nvPr>
        </p:nvSpPr>
        <p:spPr>
          <a:xfrm>
            <a:off x="946298" y="8174682"/>
            <a:ext cx="5475767" cy="953275"/>
          </a:xfrm>
        </p:spPr>
        <p:txBody>
          <a:bodyPr>
            <a:normAutofit/>
          </a:bodyPr>
          <a:lstStyle/>
          <a:p>
            <a:r>
              <a:rPr kumimoji="1" lang="ja-JP" altLang="en-US" sz="1400" dirty="0" smtClean="0"/>
              <a:t>滋賀県新型コロナウイルス感染症に</a:t>
            </a:r>
            <a:r>
              <a:rPr lang="ja-JP" altLang="en-US" sz="1400" dirty="0" smtClean="0"/>
              <a:t>かかる</a:t>
            </a:r>
            <a:endParaRPr lang="en-US" altLang="ja-JP" sz="1400" dirty="0" smtClean="0"/>
          </a:p>
          <a:p>
            <a:r>
              <a:rPr kumimoji="1" lang="ja-JP" altLang="en-US" sz="1400" dirty="0" smtClean="0"/>
              <a:t>在宅</a:t>
            </a:r>
            <a:r>
              <a:rPr lang="ja-JP" altLang="en-US" sz="1400" dirty="0" smtClean="0"/>
              <a:t>生活</a:t>
            </a:r>
            <a:r>
              <a:rPr kumimoji="1" lang="ja-JP" altLang="en-US" sz="1400" dirty="0" smtClean="0"/>
              <a:t>困難障害者等支援</a:t>
            </a:r>
            <a:r>
              <a:rPr lang="ja-JP" altLang="en-US" sz="1400" dirty="0" smtClean="0"/>
              <a:t>事業</a:t>
            </a:r>
            <a:endParaRPr kumimoji="1" lang="ja-JP" altLang="en-US" sz="1400" dirty="0"/>
          </a:p>
        </p:txBody>
      </p:sp>
      <p:sp>
        <p:nvSpPr>
          <p:cNvPr id="14" name="正方形/長方形 13"/>
          <p:cNvSpPr/>
          <p:nvPr/>
        </p:nvSpPr>
        <p:spPr>
          <a:xfrm>
            <a:off x="0" y="0"/>
            <a:ext cx="503966" cy="990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0" y="1379296"/>
            <a:ext cx="545431" cy="1588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等号 17"/>
          <p:cNvSpPr/>
          <p:nvPr/>
        </p:nvSpPr>
        <p:spPr>
          <a:xfrm>
            <a:off x="-112296" y="1499773"/>
            <a:ext cx="770021" cy="352927"/>
          </a:xfrm>
          <a:prstGeom prst="mathEqua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等号 18"/>
          <p:cNvSpPr/>
          <p:nvPr/>
        </p:nvSpPr>
        <p:spPr>
          <a:xfrm>
            <a:off x="-112296" y="2614862"/>
            <a:ext cx="770021" cy="352927"/>
          </a:xfrm>
          <a:prstGeom prst="mathEqua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p:cNvSpPr/>
          <p:nvPr/>
        </p:nvSpPr>
        <p:spPr>
          <a:xfrm>
            <a:off x="770021" y="336884"/>
            <a:ext cx="5839326" cy="9304421"/>
          </a:xfrm>
          <a:prstGeom prst="rect">
            <a:avLst/>
          </a:prstGeom>
          <a:no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flipV="1">
            <a:off x="1668375" y="3009307"/>
            <a:ext cx="4042611" cy="16041"/>
          </a:xfrm>
          <a:prstGeom prst="line">
            <a:avLst/>
          </a:prstGeom>
          <a:ln w="412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263191" y="4573248"/>
            <a:ext cx="4754524" cy="0"/>
          </a:xfrm>
          <a:prstGeom prst="line">
            <a:avLst/>
          </a:prstGeom>
          <a:ln w="41275"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563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ABE5755A-46C6-4FA0-960D-72383785200E}"/>
              </a:ext>
            </a:extLst>
          </p:cNvPr>
          <p:cNvSpPr txBox="1">
            <a:spLocks/>
          </p:cNvSpPr>
          <p:nvPr/>
        </p:nvSpPr>
        <p:spPr>
          <a:xfrm>
            <a:off x="240631" y="288758"/>
            <a:ext cx="6352673" cy="8710863"/>
          </a:xfrm>
          <a:prstGeom prst="rect">
            <a:avLst/>
          </a:prstGeom>
          <a:solidFill>
            <a:schemeClr val="bg1"/>
          </a:solidFill>
          <a:ln>
            <a:solidFill>
              <a:schemeClr val="bg1">
                <a:lumMod val="65000"/>
              </a:schemeClr>
            </a:solidFill>
          </a:ln>
        </p:spPr>
        <p:txBody>
          <a:bodyPr vert="horz" lIns="91440" tIns="45720" rIns="91440" bIns="45720" rtlCol="0">
            <a:normAutofit/>
          </a:bodyPr>
          <a:lst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kumimoji="1"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9pPr>
          </a:lstStyle>
          <a:p>
            <a:pPr marL="0" indent="0" algn="ctr">
              <a:lnSpc>
                <a:spcPct val="90000"/>
              </a:lnSpc>
              <a:spcBef>
                <a:spcPts val="750"/>
              </a:spcBef>
              <a:buClrTx/>
              <a:buNone/>
            </a:pPr>
            <a:endParaRPr lang="en-US" altLang="ja-JP" sz="3200" dirty="0" smtClean="0"/>
          </a:p>
          <a:p>
            <a:pPr marL="0" indent="0" algn="ctr">
              <a:lnSpc>
                <a:spcPct val="90000"/>
              </a:lnSpc>
              <a:spcBef>
                <a:spcPts val="750"/>
              </a:spcBef>
              <a:buClrTx/>
              <a:buNone/>
            </a:pPr>
            <a:r>
              <a:rPr lang="ja-JP" altLang="en-US" sz="3200" dirty="0" smtClean="0"/>
              <a:t>支援中</a:t>
            </a:r>
            <a:r>
              <a:rPr lang="ja-JP" altLang="en-US" sz="3200" dirty="0"/>
              <a:t>の流れ </a:t>
            </a:r>
            <a:r>
              <a:rPr lang="en-US" altLang="ja-JP" sz="3200" dirty="0"/>
              <a:t>Ⅰ</a:t>
            </a:r>
            <a:endParaRPr lang="ja-JP" altLang="en-US" sz="3200" dirty="0"/>
          </a:p>
          <a:p>
            <a:pPr marL="0" lvl="0" indent="0">
              <a:lnSpc>
                <a:spcPct val="90000"/>
              </a:lnSpc>
              <a:spcBef>
                <a:spcPts val="750"/>
              </a:spcBef>
              <a:buClrTx/>
              <a:buNone/>
            </a:pPr>
            <a:endParaRPr lang="en-US" altLang="ja-JP" sz="2000" dirty="0" smtClean="0">
              <a:solidFill>
                <a:prstClr val="black"/>
              </a:solidFill>
            </a:endParaRPr>
          </a:p>
          <a:p>
            <a:pPr marL="72000" lvl="0" indent="0">
              <a:lnSpc>
                <a:spcPct val="150000"/>
              </a:lnSpc>
              <a:spcBef>
                <a:spcPts val="600"/>
              </a:spcBef>
              <a:buClrTx/>
              <a:buNone/>
            </a:pPr>
            <a:r>
              <a:rPr lang="ja-JP" altLang="en-US" sz="2000" dirty="0" smtClean="0">
                <a:solidFill>
                  <a:prstClr val="black"/>
                </a:solidFill>
              </a:rPr>
              <a:t>　　支援チームのスタッフ</a:t>
            </a:r>
            <a:r>
              <a:rPr lang="ja-JP" altLang="en-US" sz="2000" dirty="0">
                <a:solidFill>
                  <a:prstClr val="black"/>
                </a:solidFill>
              </a:rPr>
              <a:t>が、交替しながら支援に</a:t>
            </a:r>
            <a:r>
              <a:rPr lang="ja-JP" altLang="en-US" sz="2000" dirty="0" err="1">
                <a:solidFill>
                  <a:prstClr val="black"/>
                </a:solidFill>
              </a:rPr>
              <a:t>あた</a:t>
            </a:r>
            <a:endParaRPr lang="en-US" altLang="ja-JP" sz="2000" dirty="0" smtClean="0">
              <a:solidFill>
                <a:prstClr val="black"/>
              </a:solidFill>
            </a:endParaRPr>
          </a:p>
          <a:p>
            <a:pPr marL="72000" lvl="0" indent="0">
              <a:lnSpc>
                <a:spcPct val="150000"/>
              </a:lnSpc>
              <a:spcBef>
                <a:spcPts val="0"/>
              </a:spcBef>
              <a:buClrTx/>
              <a:buNone/>
            </a:pPr>
            <a:r>
              <a:rPr lang="ja-JP" altLang="en-US" sz="2000" dirty="0">
                <a:solidFill>
                  <a:prstClr val="black"/>
                </a:solidFill>
              </a:rPr>
              <a:t>　</a:t>
            </a:r>
            <a:r>
              <a:rPr lang="ja-JP" altLang="en-US" sz="2000" dirty="0" smtClean="0">
                <a:solidFill>
                  <a:prstClr val="black"/>
                </a:solidFill>
              </a:rPr>
              <a:t>ります</a:t>
            </a:r>
            <a:r>
              <a:rPr lang="ja-JP" altLang="en-US" sz="2000" dirty="0">
                <a:solidFill>
                  <a:prstClr val="black"/>
                </a:solidFill>
              </a:rPr>
              <a:t>。</a:t>
            </a:r>
            <a:endParaRPr lang="en-US" altLang="ja-JP" sz="2000" dirty="0">
              <a:solidFill>
                <a:prstClr val="black"/>
              </a:solidFill>
            </a:endParaRPr>
          </a:p>
          <a:p>
            <a:pPr marL="72000" lvl="0" indent="0">
              <a:lnSpc>
                <a:spcPct val="150000"/>
              </a:lnSpc>
              <a:spcBef>
                <a:spcPts val="600"/>
              </a:spcBef>
              <a:buClrTx/>
              <a:buNone/>
            </a:pPr>
            <a:r>
              <a:rPr lang="ja-JP" altLang="en-US" sz="2000" dirty="0" smtClean="0">
                <a:solidFill>
                  <a:prstClr val="black"/>
                </a:solidFill>
              </a:rPr>
              <a:t>　　毎朝</a:t>
            </a:r>
            <a:r>
              <a:rPr lang="ja-JP" altLang="en-US" sz="2000" dirty="0">
                <a:solidFill>
                  <a:prstClr val="black"/>
                </a:solidFill>
              </a:rPr>
              <a:t>健康チェックを行い、保健所へ報告します</a:t>
            </a:r>
            <a:r>
              <a:rPr lang="ja-JP" altLang="en-US" sz="2000" dirty="0" smtClean="0">
                <a:solidFill>
                  <a:prstClr val="black"/>
                </a:solidFill>
              </a:rPr>
              <a:t>。</a:t>
            </a:r>
            <a:endParaRPr lang="en-US" altLang="ja-JP" sz="2000" dirty="0">
              <a:solidFill>
                <a:prstClr val="black"/>
              </a:solidFill>
            </a:endParaRPr>
          </a:p>
          <a:p>
            <a:pPr marL="72000" lvl="0" indent="0" algn="ctr">
              <a:lnSpc>
                <a:spcPct val="150000"/>
              </a:lnSpc>
              <a:spcBef>
                <a:spcPts val="0"/>
              </a:spcBef>
              <a:buClrTx/>
              <a:buNone/>
            </a:pPr>
            <a:r>
              <a:rPr lang="ja-JP" altLang="en-US" sz="1800" dirty="0" smtClean="0">
                <a:solidFill>
                  <a:prstClr val="black"/>
                </a:solidFill>
              </a:rPr>
              <a:t>（本人の</a:t>
            </a:r>
            <a:r>
              <a:rPr lang="ja-JP" altLang="en-US" sz="1800" dirty="0">
                <a:solidFill>
                  <a:prstClr val="black"/>
                </a:solidFill>
              </a:rPr>
              <a:t>健康に異変があった場合は</a:t>
            </a:r>
            <a:r>
              <a:rPr lang="ja-JP" altLang="en-US" sz="1800" dirty="0" smtClean="0">
                <a:solidFill>
                  <a:prstClr val="black"/>
                </a:solidFill>
              </a:rPr>
              <a:t>ご家族に連絡します）</a:t>
            </a:r>
            <a:endParaRPr lang="en-US" altLang="ja-JP" sz="1800" dirty="0">
              <a:solidFill>
                <a:prstClr val="black"/>
              </a:solidFill>
            </a:endParaRPr>
          </a:p>
        </p:txBody>
      </p:sp>
      <p:sp>
        <p:nvSpPr>
          <p:cNvPr id="12" name="四角形: 角を丸くする 11">
            <a:extLst>
              <a:ext uri="{FF2B5EF4-FFF2-40B4-BE49-F238E27FC236}">
                <a16:creationId xmlns:a16="http://schemas.microsoft.com/office/drawing/2014/main" id="{6D6132A4-A523-464C-8EE0-998B70B9BC0B}"/>
              </a:ext>
            </a:extLst>
          </p:cNvPr>
          <p:cNvSpPr/>
          <p:nvPr/>
        </p:nvSpPr>
        <p:spPr>
          <a:xfrm>
            <a:off x="1006289" y="4839561"/>
            <a:ext cx="1406178" cy="7146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健康</a:t>
            </a:r>
          </a:p>
        </p:txBody>
      </p:sp>
      <p:sp>
        <p:nvSpPr>
          <p:cNvPr id="13" name="四角形: 角を丸くする 12">
            <a:extLst>
              <a:ext uri="{FF2B5EF4-FFF2-40B4-BE49-F238E27FC236}">
                <a16:creationId xmlns:a16="http://schemas.microsoft.com/office/drawing/2014/main" id="{F19CBDFA-958F-49EA-BB54-0123EE4B8243}"/>
              </a:ext>
            </a:extLst>
          </p:cNvPr>
          <p:cNvSpPr/>
          <p:nvPr/>
        </p:nvSpPr>
        <p:spPr>
          <a:xfrm>
            <a:off x="3855463" y="4850072"/>
            <a:ext cx="1617488" cy="714615"/>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健康でない</a:t>
            </a:r>
            <a:endParaRPr kumimoji="1" lang="en-US" altLang="ja-JP" dirty="0">
              <a:solidFill>
                <a:schemeClr val="tx1"/>
              </a:solidFill>
            </a:endParaRPr>
          </a:p>
          <a:p>
            <a:pPr algn="ctr"/>
            <a:r>
              <a:rPr kumimoji="1" lang="en-US" altLang="ja-JP" sz="1200" dirty="0">
                <a:solidFill>
                  <a:schemeClr val="tx1"/>
                </a:solidFill>
              </a:rPr>
              <a:t>(</a:t>
            </a:r>
            <a:r>
              <a:rPr kumimoji="1" lang="ja-JP" altLang="en-US" sz="1200" dirty="0">
                <a:solidFill>
                  <a:schemeClr val="tx1"/>
                </a:solidFill>
              </a:rPr>
              <a:t>発熱や症状など</a:t>
            </a:r>
            <a:r>
              <a:rPr kumimoji="1" lang="en-US" altLang="ja-JP" sz="1200" dirty="0">
                <a:solidFill>
                  <a:schemeClr val="tx1"/>
                </a:solidFill>
              </a:rPr>
              <a:t>)</a:t>
            </a:r>
            <a:endParaRPr kumimoji="1"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74727238-D471-4896-AE33-2C288782EEA5}"/>
              </a:ext>
            </a:extLst>
          </p:cNvPr>
          <p:cNvSpPr/>
          <p:nvPr/>
        </p:nvSpPr>
        <p:spPr>
          <a:xfrm>
            <a:off x="760719" y="5933453"/>
            <a:ext cx="1997849" cy="829876"/>
          </a:xfrm>
          <a:prstGeom prst="roundRect">
            <a:avLst/>
          </a:prstGeom>
          <a:solidFill>
            <a:srgbClr val="FFFFCC"/>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引き続き支援</a:t>
            </a:r>
          </a:p>
        </p:txBody>
      </p:sp>
      <p:sp>
        <p:nvSpPr>
          <p:cNvPr id="17" name="四角形: 角を丸くする 16">
            <a:extLst>
              <a:ext uri="{FF2B5EF4-FFF2-40B4-BE49-F238E27FC236}">
                <a16:creationId xmlns:a16="http://schemas.microsoft.com/office/drawing/2014/main" id="{7FCACA2A-318E-4E1B-9FD4-447751C6C27A}"/>
              </a:ext>
            </a:extLst>
          </p:cNvPr>
          <p:cNvSpPr/>
          <p:nvPr/>
        </p:nvSpPr>
        <p:spPr>
          <a:xfrm>
            <a:off x="3278656" y="5929313"/>
            <a:ext cx="2753176" cy="8381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kumimoji="1" lang="ja-JP" altLang="en-US" dirty="0" smtClean="0">
                <a:latin typeface="ＭＳ ゴシック" panose="020B0609070205080204" pitchFamily="49" charset="-128"/>
                <a:ea typeface="ＭＳ ゴシック" panose="020B0609070205080204" pitchFamily="49" charset="-128"/>
              </a:rPr>
              <a:t>病院</a:t>
            </a:r>
            <a:r>
              <a:rPr kumimoji="1" lang="ja-JP" altLang="en-US" dirty="0">
                <a:latin typeface="ＭＳ ゴシック" panose="020B0609070205080204" pitchFamily="49" charset="-128"/>
                <a:ea typeface="ＭＳ ゴシック" panose="020B0609070205080204" pitchFamily="49" charset="-128"/>
              </a:rPr>
              <a:t>等</a:t>
            </a:r>
            <a:r>
              <a:rPr kumimoji="1" lang="ja-JP" altLang="en-US" dirty="0" smtClean="0">
                <a:latin typeface="ＭＳ ゴシック" panose="020B0609070205080204" pitchFamily="49" charset="-128"/>
                <a:ea typeface="ＭＳ ゴシック" panose="020B0609070205080204" pitchFamily="49" charset="-128"/>
              </a:rPr>
              <a:t>へ</a:t>
            </a:r>
            <a:r>
              <a:rPr kumimoji="1" lang="ja-JP" altLang="en-US" dirty="0">
                <a:latin typeface="ＭＳ ゴシック" panose="020B0609070205080204" pitchFamily="49" charset="-128"/>
                <a:ea typeface="ＭＳ ゴシック" panose="020B0609070205080204" pitchFamily="49" charset="-128"/>
              </a:rPr>
              <a:t>行き</a:t>
            </a:r>
            <a:r>
              <a:rPr kumimoji="1" lang="en-US" altLang="ja-JP" dirty="0">
                <a:latin typeface="ＭＳ ゴシック" panose="020B0609070205080204" pitchFamily="49" charset="-128"/>
                <a:ea typeface="ＭＳ ゴシック" panose="020B0609070205080204" pitchFamily="49" charset="-128"/>
              </a:rPr>
              <a:t>PCR</a:t>
            </a:r>
            <a:r>
              <a:rPr kumimoji="1" lang="ja-JP" altLang="en-US" dirty="0">
                <a:latin typeface="ＭＳ ゴシック" panose="020B0609070205080204" pitchFamily="49" charset="-128"/>
                <a:ea typeface="ＭＳ ゴシック" panose="020B0609070205080204" pitchFamily="49" charset="-128"/>
              </a:rPr>
              <a:t>検査</a:t>
            </a:r>
            <a:endParaRPr kumimoji="1" lang="en-US" altLang="ja-JP" dirty="0">
              <a:latin typeface="ＭＳ ゴシック" panose="020B0609070205080204" pitchFamily="49" charset="-128"/>
              <a:ea typeface="ＭＳ ゴシック" panose="020B0609070205080204" pitchFamily="49" charset="-128"/>
            </a:endParaRPr>
          </a:p>
          <a:p>
            <a:pPr algn="ctr">
              <a:spcBef>
                <a:spcPts val="600"/>
              </a:spcBef>
            </a:pPr>
            <a:r>
              <a:rPr kumimoji="1" lang="en-US" altLang="ja-JP" sz="1600" dirty="0">
                <a:highlight>
                  <a:srgbClr val="000080"/>
                </a:highlight>
                <a:latin typeface="ＭＳ ゴシック" panose="020B0609070205080204" pitchFamily="49" charset="-128"/>
                <a:ea typeface="ＭＳ ゴシック" panose="020B0609070205080204" pitchFamily="49" charset="-128"/>
              </a:rPr>
              <a:t>(</a:t>
            </a:r>
            <a:r>
              <a:rPr kumimoji="1" lang="ja-JP" altLang="en-US" sz="1600" dirty="0">
                <a:highlight>
                  <a:srgbClr val="000080"/>
                </a:highlight>
                <a:latin typeface="ＭＳ ゴシック" panose="020B0609070205080204" pitchFamily="49" charset="-128"/>
                <a:ea typeface="ＭＳ ゴシック" panose="020B0609070205080204" pitchFamily="49" charset="-128"/>
              </a:rPr>
              <a:t>原則親族</a:t>
            </a:r>
            <a:r>
              <a:rPr kumimoji="1" lang="ja-JP" altLang="en-US" sz="1600" dirty="0" smtClean="0">
                <a:highlight>
                  <a:srgbClr val="000080"/>
                </a:highlight>
                <a:latin typeface="ＭＳ ゴシック" panose="020B0609070205080204" pitchFamily="49" charset="-128"/>
                <a:ea typeface="ＭＳ ゴシック" panose="020B0609070205080204" pitchFamily="49" charset="-128"/>
              </a:rPr>
              <a:t>の送迎</a:t>
            </a:r>
            <a:r>
              <a:rPr kumimoji="1" lang="en-US" altLang="ja-JP" sz="1600" dirty="0" smtClean="0">
                <a:highlight>
                  <a:srgbClr val="000080"/>
                </a:highlight>
                <a:latin typeface="ＭＳ ゴシック" panose="020B0609070205080204" pitchFamily="49" charset="-128"/>
                <a:ea typeface="ＭＳ ゴシック" panose="020B0609070205080204" pitchFamily="49" charset="-128"/>
              </a:rPr>
              <a:t>)</a:t>
            </a:r>
            <a:endParaRPr kumimoji="1" lang="ja-JP" altLang="en-US" sz="1600" dirty="0">
              <a:highlight>
                <a:srgbClr val="000080"/>
              </a:highlight>
              <a:latin typeface="ＭＳ ゴシック" panose="020B0609070205080204" pitchFamily="49" charset="-128"/>
              <a:ea typeface="ＭＳ ゴシック" panose="020B0609070205080204" pitchFamily="49" charset="-128"/>
            </a:endParaRPr>
          </a:p>
        </p:txBody>
      </p:sp>
      <p:sp>
        <p:nvSpPr>
          <p:cNvPr id="21" name="四角形: 角を丸くする 20">
            <a:extLst>
              <a:ext uri="{FF2B5EF4-FFF2-40B4-BE49-F238E27FC236}">
                <a16:creationId xmlns:a16="http://schemas.microsoft.com/office/drawing/2014/main" id="{99332B64-875E-4542-AB2B-FB5AEF3A9BC6}"/>
              </a:ext>
            </a:extLst>
          </p:cNvPr>
          <p:cNvSpPr/>
          <p:nvPr/>
        </p:nvSpPr>
        <p:spPr>
          <a:xfrm>
            <a:off x="2758568" y="7128945"/>
            <a:ext cx="1765305" cy="1554900"/>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smtClean="0">
                <a:solidFill>
                  <a:schemeClr val="bg1"/>
                </a:solidFill>
              </a:rPr>
              <a:t>陽　性</a:t>
            </a:r>
            <a:endParaRPr kumimoji="1" lang="en-US" altLang="ja-JP" dirty="0">
              <a:solidFill>
                <a:schemeClr val="bg1"/>
              </a:solidFill>
            </a:endParaRPr>
          </a:p>
          <a:p>
            <a:pPr algn="ctr">
              <a:lnSpc>
                <a:spcPts val="1500"/>
              </a:lnSpc>
            </a:pPr>
            <a:r>
              <a:rPr kumimoji="1" lang="ja-JP" altLang="en-US" sz="1400" dirty="0" smtClean="0">
                <a:solidFill>
                  <a:schemeClr val="bg1"/>
                </a:solidFill>
              </a:rPr>
              <a:t>↓</a:t>
            </a:r>
            <a:endParaRPr kumimoji="1" lang="en-US" altLang="ja-JP" sz="1400" dirty="0">
              <a:solidFill>
                <a:schemeClr val="bg1"/>
              </a:solidFill>
            </a:endParaRPr>
          </a:p>
          <a:p>
            <a:pPr algn="ctr">
              <a:spcAft>
                <a:spcPts val="600"/>
              </a:spcAft>
            </a:pPr>
            <a:r>
              <a:rPr kumimoji="1" lang="ja-JP" altLang="en-US" sz="1600" dirty="0" smtClean="0">
                <a:solidFill>
                  <a:schemeClr val="bg1"/>
                </a:solidFill>
              </a:rPr>
              <a:t>入院（宿泊療養）</a:t>
            </a:r>
            <a:endParaRPr kumimoji="1" lang="en-US" altLang="ja-JP" sz="1600" dirty="0">
              <a:solidFill>
                <a:schemeClr val="bg1"/>
              </a:solidFill>
            </a:endParaRPr>
          </a:p>
          <a:p>
            <a:r>
              <a:rPr kumimoji="1" lang="ja-JP" altLang="en-US" sz="1500" dirty="0" smtClean="0">
                <a:solidFill>
                  <a:schemeClr val="bg1"/>
                </a:solidFill>
              </a:rPr>
              <a:t> 　  ご家族に</a:t>
            </a:r>
            <a:r>
              <a:rPr kumimoji="1" lang="ja-JP" altLang="en-US" sz="1500" dirty="0">
                <a:solidFill>
                  <a:schemeClr val="bg1"/>
                </a:solidFill>
              </a:rPr>
              <a:t>　</a:t>
            </a:r>
            <a:r>
              <a:rPr kumimoji="1" lang="ja-JP" altLang="en-US" sz="1500" dirty="0" smtClean="0">
                <a:solidFill>
                  <a:schemeClr val="bg1"/>
                </a:solidFill>
              </a:rPr>
              <a:t>　　　　</a:t>
            </a:r>
            <a:endParaRPr kumimoji="1" lang="en-US" altLang="ja-JP" sz="1500" dirty="0" smtClean="0">
              <a:solidFill>
                <a:schemeClr val="bg1"/>
              </a:solidFill>
            </a:endParaRPr>
          </a:p>
          <a:p>
            <a:r>
              <a:rPr kumimoji="1" lang="ja-JP" altLang="en-US" sz="1500" dirty="0" smtClean="0">
                <a:solidFill>
                  <a:schemeClr val="bg1"/>
                </a:solidFill>
              </a:rPr>
              <a:t> 　 連絡します</a:t>
            </a:r>
            <a:endParaRPr kumimoji="1" lang="ja-JP" altLang="en-US" sz="1500" dirty="0">
              <a:solidFill>
                <a:schemeClr val="bg1"/>
              </a:solidFill>
            </a:endParaRPr>
          </a:p>
        </p:txBody>
      </p:sp>
      <p:sp>
        <p:nvSpPr>
          <p:cNvPr id="22" name="四角形: 角を丸くする 21">
            <a:extLst>
              <a:ext uri="{FF2B5EF4-FFF2-40B4-BE49-F238E27FC236}">
                <a16:creationId xmlns:a16="http://schemas.microsoft.com/office/drawing/2014/main" id="{D2B9F399-B803-44C4-9326-2F55942F100A}"/>
              </a:ext>
            </a:extLst>
          </p:cNvPr>
          <p:cNvSpPr/>
          <p:nvPr/>
        </p:nvSpPr>
        <p:spPr>
          <a:xfrm>
            <a:off x="4664206" y="7129044"/>
            <a:ext cx="1672426" cy="1554900"/>
          </a:xfrm>
          <a:prstGeom prst="roundRect">
            <a:avLst/>
          </a:prstGeom>
          <a:solidFill>
            <a:srgbClr val="FFFFCC"/>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濃厚</a:t>
            </a:r>
            <a:r>
              <a:rPr kumimoji="1" lang="ja-JP" altLang="en-US" dirty="0">
                <a:solidFill>
                  <a:schemeClr val="tx1"/>
                </a:solidFill>
              </a:rPr>
              <a:t>接触者</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sz="1600" dirty="0" smtClean="0">
                <a:solidFill>
                  <a:schemeClr val="tx1"/>
                </a:solidFill>
              </a:rPr>
              <a:t>（引続き支援）</a:t>
            </a:r>
            <a:endParaRPr kumimoji="1" lang="ja-JP" altLang="en-US" sz="1600" dirty="0">
              <a:solidFill>
                <a:schemeClr val="tx1"/>
              </a:solidFill>
            </a:endParaRPr>
          </a:p>
        </p:txBody>
      </p:sp>
      <p:cxnSp>
        <p:nvCxnSpPr>
          <p:cNvPr id="24" name="直線矢印コネクタ 23">
            <a:extLst>
              <a:ext uri="{FF2B5EF4-FFF2-40B4-BE49-F238E27FC236}">
                <a16:creationId xmlns:a16="http://schemas.microsoft.com/office/drawing/2014/main" id="{7C6B9799-149E-4EC3-A04B-2253816021A5}"/>
              </a:ext>
            </a:extLst>
          </p:cNvPr>
          <p:cNvCxnSpPr/>
          <p:nvPr/>
        </p:nvCxnSpPr>
        <p:spPr>
          <a:xfrm>
            <a:off x="1709378" y="5632396"/>
            <a:ext cx="0" cy="22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3ADB42E-3B1F-40BA-A66B-C77A22ED7F5B}"/>
              </a:ext>
            </a:extLst>
          </p:cNvPr>
          <p:cNvCxnSpPr/>
          <p:nvPr/>
        </p:nvCxnSpPr>
        <p:spPr>
          <a:xfrm>
            <a:off x="4664206" y="5632397"/>
            <a:ext cx="0" cy="22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F866257-1602-4BC5-9036-5FA8D3608997}"/>
              </a:ext>
            </a:extLst>
          </p:cNvPr>
          <p:cNvCxnSpPr/>
          <p:nvPr/>
        </p:nvCxnSpPr>
        <p:spPr>
          <a:xfrm>
            <a:off x="3855463" y="6817658"/>
            <a:ext cx="0" cy="22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F6CB26A-0D95-42CB-9DAD-A46942BA1EA4}"/>
              </a:ext>
            </a:extLst>
          </p:cNvPr>
          <p:cNvCxnSpPr/>
          <p:nvPr/>
        </p:nvCxnSpPr>
        <p:spPr>
          <a:xfrm>
            <a:off x="5336831" y="6835178"/>
            <a:ext cx="0" cy="22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63A1A07-F31E-4610-80F9-D5ED6024D26A}"/>
              </a:ext>
            </a:extLst>
          </p:cNvPr>
          <p:cNvSpPr txBox="1"/>
          <p:nvPr/>
        </p:nvSpPr>
        <p:spPr>
          <a:xfrm>
            <a:off x="1867857" y="3966478"/>
            <a:ext cx="3210645" cy="369332"/>
          </a:xfrm>
          <a:prstGeom prst="rect">
            <a:avLst/>
          </a:prstGeom>
          <a:noFill/>
          <a:ln>
            <a:solidFill>
              <a:schemeClr val="tx1"/>
            </a:solidFill>
          </a:ln>
        </p:spPr>
        <p:txBody>
          <a:bodyPr wrap="square" rtlCol="0">
            <a:spAutoFit/>
          </a:bodyPr>
          <a:lstStyle/>
          <a:p>
            <a:pPr algn="ctr"/>
            <a:r>
              <a:rPr kumimoji="1" lang="ja-JP" altLang="en-US" dirty="0"/>
              <a:t>健康チェックフローチャート</a:t>
            </a:r>
          </a:p>
        </p:txBody>
      </p:sp>
      <p:sp>
        <p:nvSpPr>
          <p:cNvPr id="5" name="左右矢印 4"/>
          <p:cNvSpPr/>
          <p:nvPr/>
        </p:nvSpPr>
        <p:spPr>
          <a:xfrm>
            <a:off x="2672411" y="4954155"/>
            <a:ext cx="923108" cy="34834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大かっこ 2"/>
          <p:cNvSpPr/>
          <p:nvPr/>
        </p:nvSpPr>
        <p:spPr>
          <a:xfrm>
            <a:off x="3034907" y="8079370"/>
            <a:ext cx="1229378" cy="494444"/>
          </a:xfrm>
          <a:prstGeom prst="bracketPair">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0"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9</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89" y="7120011"/>
            <a:ext cx="1188720" cy="1572768"/>
          </a:xfrm>
          <a:prstGeom prst="rect">
            <a:avLst/>
          </a:prstGeom>
        </p:spPr>
      </p:pic>
    </p:spTree>
    <p:extLst>
      <p:ext uri="{BB962C8B-B14F-4D97-AF65-F5344CB8AC3E}">
        <p14:creationId xmlns:p14="http://schemas.microsoft.com/office/powerpoint/2010/main" val="379613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36872CE-4E75-4199-88C4-6AAB0C1A4D84}"/>
              </a:ext>
            </a:extLst>
          </p:cNvPr>
          <p:cNvSpPr>
            <a:spLocks noGrp="1"/>
          </p:cNvSpPr>
          <p:nvPr>
            <p:ph idx="1"/>
          </p:nvPr>
        </p:nvSpPr>
        <p:spPr>
          <a:xfrm>
            <a:off x="256673" y="372178"/>
            <a:ext cx="6320589" cy="8627443"/>
          </a:xfrm>
          <a:solidFill>
            <a:schemeClr val="bg1"/>
          </a:solidFill>
          <a:ln>
            <a:solidFill>
              <a:schemeClr val="bg1">
                <a:lumMod val="65000"/>
              </a:schemeClr>
            </a:solidFill>
          </a:ln>
        </p:spPr>
        <p:txBody>
          <a:bodyPr>
            <a:normAutofit/>
          </a:bodyPr>
          <a:lstStyle/>
          <a:p>
            <a:pPr marL="0" indent="0">
              <a:buNone/>
            </a:pPr>
            <a:endParaRPr kumimoji="1" lang="en-US" altLang="ja-JP" sz="1800" dirty="0"/>
          </a:p>
          <a:p>
            <a:pPr marL="0" indent="0" algn="ctr">
              <a:buNone/>
            </a:pPr>
            <a:r>
              <a:rPr lang="en-US" altLang="ja-JP" sz="1050" dirty="0"/>
              <a:t/>
            </a:r>
            <a:br>
              <a:rPr lang="en-US" altLang="ja-JP" sz="1050" dirty="0"/>
            </a:br>
            <a:endParaRPr lang="en-US" altLang="ja-JP" sz="1050" dirty="0" smtClean="0"/>
          </a:p>
          <a:p>
            <a:pPr marL="0" indent="0" algn="ctr">
              <a:buNone/>
            </a:pPr>
            <a:r>
              <a:rPr lang="ja-JP" altLang="en-US" sz="3200" dirty="0" smtClean="0"/>
              <a:t>支援中</a:t>
            </a:r>
            <a:r>
              <a:rPr lang="ja-JP" altLang="en-US" sz="3200" dirty="0"/>
              <a:t>の流れ </a:t>
            </a:r>
            <a:r>
              <a:rPr lang="en-US" altLang="ja-JP" sz="3200" dirty="0"/>
              <a:t>Ⅱ</a:t>
            </a:r>
            <a:br>
              <a:rPr lang="en-US" altLang="ja-JP" sz="3200" dirty="0"/>
            </a:br>
            <a:r>
              <a:rPr lang="ja-JP" altLang="en-US" sz="2800" dirty="0"/>
              <a:t>～支援スタッフについて～</a:t>
            </a:r>
            <a:endParaRPr lang="en-US" altLang="ja-JP" sz="2800" dirty="0"/>
          </a:p>
          <a:p>
            <a:pPr marL="0" indent="0">
              <a:buNone/>
            </a:pPr>
            <a:endParaRPr kumimoji="1" lang="en-US" altLang="ja-JP" sz="1800" dirty="0"/>
          </a:p>
          <a:p>
            <a:pPr marL="0" indent="0">
              <a:lnSpc>
                <a:spcPts val="2400"/>
              </a:lnSpc>
              <a:spcBef>
                <a:spcPts val="1800"/>
              </a:spcBef>
              <a:buNone/>
            </a:pPr>
            <a:r>
              <a:rPr lang="ja-JP" altLang="en-US" sz="1800" dirty="0" smtClean="0"/>
              <a:t>　</a:t>
            </a:r>
            <a:endParaRPr lang="en-US" altLang="ja-JP" sz="1800" dirty="0" smtClean="0"/>
          </a:p>
          <a:p>
            <a:pPr marL="0" indent="0">
              <a:lnSpc>
                <a:spcPts val="2400"/>
              </a:lnSpc>
              <a:spcBef>
                <a:spcPts val="1800"/>
              </a:spcBef>
              <a:buNone/>
            </a:pPr>
            <a:endParaRPr lang="en-US" altLang="ja-JP" sz="2000" dirty="0" smtClean="0"/>
          </a:p>
          <a:p>
            <a:pPr marL="0" indent="0">
              <a:lnSpc>
                <a:spcPts val="1600"/>
              </a:lnSpc>
              <a:spcBef>
                <a:spcPts val="1800"/>
              </a:spcBef>
              <a:buNone/>
            </a:pPr>
            <a:endParaRPr lang="en-US" altLang="ja-JP" sz="2000" dirty="0" smtClean="0"/>
          </a:p>
          <a:p>
            <a:pPr marL="108000" indent="0">
              <a:lnSpc>
                <a:spcPts val="3000"/>
              </a:lnSpc>
              <a:spcBef>
                <a:spcPts val="1800"/>
              </a:spcBef>
              <a:buNone/>
            </a:pPr>
            <a:r>
              <a:rPr lang="ja-JP" altLang="en-US" sz="2000" dirty="0"/>
              <a:t>　</a:t>
            </a:r>
            <a:r>
              <a:rPr lang="ja-JP" altLang="en-US" sz="2000" dirty="0" smtClean="0"/>
              <a:t>できるだけ、支援を必要と</a:t>
            </a:r>
            <a:r>
              <a:rPr lang="ja-JP" altLang="en-US" sz="2000" dirty="0"/>
              <a:t>する障</a:t>
            </a:r>
            <a:r>
              <a:rPr lang="ja-JP" altLang="en-US" sz="2000" dirty="0" smtClean="0"/>
              <a:t>がいのある人の支援経験が</a:t>
            </a:r>
            <a:r>
              <a:rPr lang="ja-JP" altLang="en-US" sz="2000" dirty="0"/>
              <a:t>あるスタッフを</a:t>
            </a:r>
            <a:r>
              <a:rPr lang="ja-JP" altLang="en-US" sz="2000" dirty="0" smtClean="0"/>
              <a:t>派遣できるように調整</a:t>
            </a:r>
            <a:endParaRPr lang="en-US" altLang="ja-JP" sz="2000" dirty="0" smtClean="0"/>
          </a:p>
          <a:p>
            <a:pPr marL="108000" indent="0">
              <a:lnSpc>
                <a:spcPts val="3000"/>
              </a:lnSpc>
              <a:spcBef>
                <a:spcPts val="600"/>
              </a:spcBef>
              <a:buNone/>
            </a:pPr>
            <a:r>
              <a:rPr lang="ja-JP" altLang="en-US" sz="2000" dirty="0" smtClean="0"/>
              <a:t>いたします。</a:t>
            </a:r>
            <a:endParaRPr lang="en-US" altLang="ja-JP" sz="2000" dirty="0" smtClean="0"/>
          </a:p>
          <a:p>
            <a:pPr marL="108000" indent="0">
              <a:lnSpc>
                <a:spcPts val="1400"/>
              </a:lnSpc>
              <a:spcBef>
                <a:spcPts val="1800"/>
              </a:spcBef>
              <a:buNone/>
            </a:pPr>
            <a:r>
              <a:rPr lang="ja-JP" altLang="en-US" sz="2000" dirty="0" smtClean="0"/>
              <a:t>　困難な場合、事前にお伺いした</a:t>
            </a:r>
            <a:endParaRPr lang="en-US" altLang="ja-JP" sz="2000" dirty="0" smtClean="0"/>
          </a:p>
          <a:p>
            <a:pPr marL="108000" indent="0">
              <a:lnSpc>
                <a:spcPts val="1400"/>
              </a:lnSpc>
              <a:spcBef>
                <a:spcPts val="1800"/>
              </a:spcBef>
              <a:buNone/>
            </a:pPr>
            <a:r>
              <a:rPr lang="ja-JP" altLang="en-US" sz="2000" dirty="0" smtClean="0"/>
              <a:t>内容に沿って支援スタッフが対応</a:t>
            </a:r>
            <a:endParaRPr lang="en-US" altLang="ja-JP" sz="2000" dirty="0" smtClean="0"/>
          </a:p>
          <a:p>
            <a:pPr marL="108000" indent="0">
              <a:lnSpc>
                <a:spcPts val="1400"/>
              </a:lnSpc>
              <a:spcBef>
                <a:spcPts val="1800"/>
              </a:spcBef>
              <a:buNone/>
            </a:pPr>
            <a:r>
              <a:rPr lang="ja-JP" altLang="en-US" sz="2000" dirty="0" smtClean="0"/>
              <a:t>いたします。</a:t>
            </a:r>
            <a:endParaRPr lang="en-US" altLang="ja-JP" sz="2000" dirty="0" smtClean="0"/>
          </a:p>
          <a:p>
            <a:pPr marL="0" indent="0">
              <a:lnSpc>
                <a:spcPts val="1600"/>
              </a:lnSpc>
              <a:spcBef>
                <a:spcPts val="2400"/>
              </a:spcBef>
              <a:buNone/>
            </a:pPr>
            <a:r>
              <a:rPr lang="ja-JP" altLang="en-US" sz="2000" dirty="0"/>
              <a:t>　</a:t>
            </a:r>
            <a:endParaRPr lang="en-US" altLang="ja-JP" sz="2000" dirty="0" smtClean="0"/>
          </a:p>
          <a:p>
            <a:pPr marL="0" indent="0">
              <a:spcBef>
                <a:spcPts val="1200"/>
              </a:spcBef>
              <a:buNone/>
            </a:pPr>
            <a:endParaRPr lang="en-US" altLang="ja-JP" sz="1800" dirty="0"/>
          </a:p>
          <a:p>
            <a:pPr marL="0" indent="0" algn="ctr">
              <a:spcBef>
                <a:spcPts val="0"/>
              </a:spcBef>
              <a:buNone/>
            </a:pPr>
            <a:r>
              <a:rPr lang="ja-JP" altLang="en-US" sz="2800" dirty="0">
                <a:solidFill>
                  <a:prstClr val="black">
                    <a:lumMod val="85000"/>
                    <a:lumOff val="15000"/>
                  </a:prstClr>
                </a:solidFill>
              </a:rPr>
              <a:t> </a:t>
            </a:r>
            <a:r>
              <a:rPr lang="ja-JP" altLang="en-US" sz="2800" dirty="0" smtClean="0">
                <a:solidFill>
                  <a:prstClr val="black">
                    <a:lumMod val="85000"/>
                    <a:lumOff val="15000"/>
                  </a:prstClr>
                </a:solidFill>
              </a:rPr>
              <a:t> </a:t>
            </a:r>
            <a:endParaRPr lang="en-US" altLang="ja-JP" sz="2800" dirty="0" smtClean="0">
              <a:solidFill>
                <a:prstClr val="black">
                  <a:lumMod val="85000"/>
                  <a:lumOff val="15000"/>
                </a:prstClr>
              </a:solidFill>
            </a:endParaRPr>
          </a:p>
          <a:p>
            <a:pPr marL="0" indent="0" algn="ctr">
              <a:spcBef>
                <a:spcPts val="0"/>
              </a:spcBef>
              <a:buNone/>
            </a:pPr>
            <a:r>
              <a:rPr lang="ja-JP" altLang="en-US" sz="2800" dirty="0">
                <a:solidFill>
                  <a:prstClr val="black">
                    <a:lumMod val="85000"/>
                    <a:lumOff val="15000"/>
                  </a:prstClr>
                </a:solidFill>
              </a:rPr>
              <a:t>　</a:t>
            </a:r>
            <a:endParaRPr kumimoji="1" lang="ja-JP" altLang="en-US" sz="1800" dirty="0"/>
          </a:p>
        </p:txBody>
      </p:sp>
      <p:sp>
        <p:nvSpPr>
          <p:cNvPr id="5" name="正方形/長方形 4">
            <a:extLst>
              <a:ext uri="{FF2B5EF4-FFF2-40B4-BE49-F238E27FC236}">
                <a16:creationId xmlns:a16="http://schemas.microsoft.com/office/drawing/2014/main" id="{7000AEF2-BBE3-4E09-B5BD-1EB27E1CF2AC}"/>
              </a:ext>
            </a:extLst>
          </p:cNvPr>
          <p:cNvSpPr/>
          <p:nvPr/>
        </p:nvSpPr>
        <p:spPr>
          <a:xfrm>
            <a:off x="946484" y="2613001"/>
            <a:ext cx="5044741" cy="9567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buClr>
                <a:prstClr val="black">
                  <a:lumMod val="85000"/>
                  <a:lumOff val="15000"/>
                </a:prstClr>
              </a:buClr>
            </a:pPr>
            <a:r>
              <a:rPr kumimoji="1" lang="ja-JP" altLang="en-US" dirty="0" smtClean="0">
                <a:solidFill>
                  <a:prstClr val="black"/>
                </a:solidFill>
                <a:latin typeface="ＭＳ ゴシック" panose="020B0609070205080204" pitchFamily="49" charset="-128"/>
              </a:rPr>
              <a:t>　要件： 基礎疾患がなく、感染予防研修</a:t>
            </a:r>
            <a:r>
              <a:rPr kumimoji="1" lang="ja-JP" altLang="en-US" dirty="0">
                <a:solidFill>
                  <a:prstClr val="black"/>
                </a:solidFill>
                <a:latin typeface="ＭＳ ゴシック" panose="020B0609070205080204" pitchFamily="49" charset="-128"/>
              </a:rPr>
              <a:t>等を</a:t>
            </a:r>
            <a:r>
              <a:rPr kumimoji="1" lang="ja-JP" altLang="en-US" dirty="0" smtClean="0">
                <a:solidFill>
                  <a:prstClr val="black"/>
                </a:solidFill>
                <a:latin typeface="ＭＳ ゴシック" panose="020B0609070205080204" pitchFamily="49" charset="-128"/>
              </a:rPr>
              <a:t>事</a:t>
            </a:r>
            <a:r>
              <a:rPr lang="ja-JP" altLang="en-US" dirty="0">
                <a:solidFill>
                  <a:prstClr val="black"/>
                </a:solidFill>
                <a:latin typeface="ＭＳ ゴシック" panose="020B0609070205080204" pitchFamily="49" charset="-128"/>
              </a:rPr>
              <a:t>前</a:t>
            </a:r>
            <a:endParaRPr kumimoji="1" lang="en-US" altLang="ja-JP" dirty="0" smtClean="0">
              <a:solidFill>
                <a:prstClr val="black"/>
              </a:solidFill>
              <a:latin typeface="ＭＳ ゴシック" panose="020B0609070205080204" pitchFamily="49" charset="-128"/>
            </a:endParaRPr>
          </a:p>
          <a:p>
            <a:pPr lvl="0" defTabSz="685800">
              <a:buClr>
                <a:prstClr val="black">
                  <a:lumMod val="85000"/>
                  <a:lumOff val="15000"/>
                </a:prstClr>
              </a:buClr>
            </a:pPr>
            <a:r>
              <a:rPr kumimoji="1" lang="ja-JP" altLang="en-US" dirty="0">
                <a:solidFill>
                  <a:prstClr val="black"/>
                </a:solidFill>
                <a:latin typeface="ＭＳ ゴシック" panose="020B0609070205080204" pitchFamily="49" charset="-128"/>
              </a:rPr>
              <a:t>　</a:t>
            </a:r>
            <a:r>
              <a:rPr kumimoji="1" lang="ja-JP" altLang="en-US" dirty="0" smtClean="0">
                <a:solidFill>
                  <a:prstClr val="black"/>
                </a:solidFill>
                <a:latin typeface="ＭＳ ゴシック" panose="020B0609070205080204" pitchFamily="49" charset="-128"/>
              </a:rPr>
              <a:t>　　　　 に受講するなどによ</a:t>
            </a:r>
            <a:r>
              <a:rPr kumimoji="1" lang="ja-JP" altLang="en-US" dirty="0">
                <a:solidFill>
                  <a:prstClr val="black"/>
                </a:solidFill>
                <a:latin typeface="ＭＳ ゴシック" panose="020B0609070205080204" pitchFamily="49" charset="-128"/>
              </a:rPr>
              <a:t>り</a:t>
            </a:r>
            <a:r>
              <a:rPr kumimoji="1" lang="ja-JP" altLang="en-US" dirty="0" smtClean="0">
                <a:solidFill>
                  <a:prstClr val="black"/>
                </a:solidFill>
                <a:latin typeface="ＭＳ ゴシック" panose="020B0609070205080204" pitchFamily="49" charset="-128"/>
              </a:rPr>
              <a:t>、一定</a:t>
            </a:r>
            <a:r>
              <a:rPr kumimoji="1" lang="ja-JP" altLang="en-US" dirty="0">
                <a:solidFill>
                  <a:prstClr val="black"/>
                </a:solidFill>
                <a:latin typeface="ＭＳ ゴシック" panose="020B0609070205080204" pitchFamily="49" charset="-128"/>
              </a:rPr>
              <a:t>の感染予防</a:t>
            </a:r>
            <a:endParaRPr kumimoji="1" lang="en-US" altLang="ja-JP" dirty="0" smtClean="0">
              <a:solidFill>
                <a:prstClr val="black"/>
              </a:solidFill>
              <a:latin typeface="ＭＳ ゴシック" panose="020B0609070205080204" pitchFamily="49" charset="-128"/>
            </a:endParaRPr>
          </a:p>
          <a:p>
            <a:pPr lvl="0" defTabSz="685800">
              <a:buClr>
                <a:prstClr val="black">
                  <a:lumMod val="85000"/>
                  <a:lumOff val="15000"/>
                </a:prstClr>
              </a:buClr>
            </a:pPr>
            <a:r>
              <a:rPr kumimoji="1" lang="ja-JP" altLang="en-US" sz="1700" dirty="0">
                <a:solidFill>
                  <a:prstClr val="black"/>
                </a:solidFill>
                <a:latin typeface="ＭＳ ゴシック" panose="020B0609070205080204" pitchFamily="49" charset="-128"/>
              </a:rPr>
              <a:t>　</a:t>
            </a:r>
            <a:r>
              <a:rPr kumimoji="1" lang="ja-JP" altLang="en-US" sz="1700" dirty="0" smtClean="0">
                <a:solidFill>
                  <a:prstClr val="black"/>
                </a:solidFill>
                <a:latin typeface="ＭＳ ゴシック" panose="020B0609070205080204" pitchFamily="49" charset="-128"/>
              </a:rPr>
              <a:t>　　　　　</a:t>
            </a:r>
            <a:r>
              <a:rPr kumimoji="1" lang="ja-JP" altLang="en-US" dirty="0" smtClean="0">
                <a:solidFill>
                  <a:prstClr val="black"/>
                </a:solidFill>
                <a:latin typeface="ＭＳ ゴシック" panose="020B0609070205080204" pitchFamily="49" charset="-128"/>
              </a:rPr>
              <a:t>にかかる基礎知識を有する者</a:t>
            </a:r>
            <a:endParaRPr kumimoji="1" lang="en-US" altLang="ja-JP" dirty="0">
              <a:solidFill>
                <a:prstClr val="black"/>
              </a:solidFill>
              <a:latin typeface="ＭＳ ゴシック" panose="020B0609070205080204" pitchFamily="49" charset="-128"/>
            </a:endParaRPr>
          </a:p>
        </p:txBody>
      </p:sp>
      <p:sp>
        <p:nvSpPr>
          <p:cNvPr id="8" name="角丸四角形 7"/>
          <p:cNvSpPr/>
          <p:nvPr/>
        </p:nvSpPr>
        <p:spPr>
          <a:xfrm>
            <a:off x="885734" y="6815050"/>
            <a:ext cx="5105491" cy="1809508"/>
          </a:xfrm>
          <a:prstGeom prst="roundRect">
            <a:avLst>
              <a:gd name="adj" fmla="val 25063"/>
            </a:avLst>
          </a:prstGeom>
          <a:solidFill>
            <a:srgbClr val="FFFF99"/>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88338" y="7081075"/>
            <a:ext cx="4657258" cy="1528624"/>
          </a:xfrm>
          <a:prstGeom prst="rect">
            <a:avLst/>
          </a:prstGeom>
          <a:noFill/>
        </p:spPr>
        <p:txBody>
          <a:bodyPr wrap="square" rtlCol="0">
            <a:spAutoFit/>
          </a:bodyPr>
          <a:lstStyle/>
          <a:p>
            <a:pPr algn="ctr">
              <a:lnSpc>
                <a:spcPts val="2500"/>
              </a:lnSpc>
            </a:pPr>
            <a:r>
              <a:rPr kumimoji="1" lang="ja-JP" altLang="en-US" sz="2800" dirty="0">
                <a:solidFill>
                  <a:prstClr val="black">
                    <a:lumMod val="85000"/>
                    <a:lumOff val="15000"/>
                  </a:prstClr>
                </a:solidFill>
              </a:rPr>
              <a:t>費用は</a:t>
            </a:r>
            <a:r>
              <a:rPr kumimoji="1" lang="ja-JP" altLang="en-US" sz="2800" dirty="0" smtClean="0">
                <a:solidFill>
                  <a:prstClr val="black">
                    <a:lumMod val="85000"/>
                    <a:lumOff val="15000"/>
                  </a:prstClr>
                </a:solidFill>
              </a:rPr>
              <a:t>？</a:t>
            </a:r>
            <a:endParaRPr kumimoji="1" lang="en-US" altLang="ja-JP" sz="2800" dirty="0" smtClean="0">
              <a:solidFill>
                <a:prstClr val="black">
                  <a:lumMod val="85000"/>
                  <a:lumOff val="15000"/>
                </a:prstClr>
              </a:solidFill>
            </a:endParaRPr>
          </a:p>
          <a:p>
            <a:pPr>
              <a:lnSpc>
                <a:spcPts val="2500"/>
              </a:lnSpc>
              <a:spcBef>
                <a:spcPts val="1200"/>
              </a:spcBef>
            </a:pPr>
            <a:r>
              <a:rPr lang="ja-JP" altLang="en-US" dirty="0" smtClean="0"/>
              <a:t>　支援</a:t>
            </a:r>
            <a:r>
              <a:rPr lang="ja-JP" altLang="en-US" dirty="0"/>
              <a:t>の利用については、自己負担は発生</a:t>
            </a:r>
            <a:r>
              <a:rPr lang="ja-JP" altLang="en-US" dirty="0" smtClean="0"/>
              <a:t>しませんが</a:t>
            </a:r>
            <a:r>
              <a:rPr lang="ja-JP" altLang="en-US" dirty="0"/>
              <a:t>、ご本人の生活費（食料費や日用品に係る費用</a:t>
            </a:r>
            <a:r>
              <a:rPr lang="ja-JP" altLang="en-US" dirty="0" smtClean="0"/>
              <a:t>）は各自ご準備</a:t>
            </a:r>
            <a:r>
              <a:rPr lang="ja-JP" altLang="en-US" dirty="0"/>
              <a:t>ください。</a:t>
            </a:r>
            <a:endParaRPr kumimoji="1" lang="ja-JP" altLang="en-US" dirty="0"/>
          </a:p>
        </p:txBody>
      </p:sp>
      <p:sp>
        <p:nvSpPr>
          <p:cNvPr id="10"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10</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95" y="4806353"/>
            <a:ext cx="1761330" cy="1633634"/>
          </a:xfrm>
          <a:prstGeom prst="rect">
            <a:avLst/>
          </a:prstGeom>
        </p:spPr>
      </p:pic>
    </p:spTree>
    <p:extLst>
      <p:ext uri="{BB962C8B-B14F-4D97-AF65-F5344CB8AC3E}">
        <p14:creationId xmlns:p14="http://schemas.microsoft.com/office/powerpoint/2010/main" val="141955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E4E230-16E2-460A-AE96-C27ED373F306}"/>
              </a:ext>
            </a:extLst>
          </p:cNvPr>
          <p:cNvSpPr>
            <a:spLocks noGrp="1"/>
          </p:cNvSpPr>
          <p:nvPr>
            <p:ph idx="1"/>
          </p:nvPr>
        </p:nvSpPr>
        <p:spPr>
          <a:xfrm>
            <a:off x="303998" y="415260"/>
            <a:ext cx="6289308" cy="8616445"/>
          </a:xfrm>
          <a:solidFill>
            <a:schemeClr val="bg1"/>
          </a:solidFill>
          <a:ln>
            <a:solidFill>
              <a:schemeClr val="bg1">
                <a:lumMod val="65000"/>
              </a:schemeClr>
            </a:solidFill>
          </a:ln>
        </p:spPr>
        <p:txBody>
          <a:bodyPr>
            <a:normAutofit/>
          </a:bodyPr>
          <a:lstStyle/>
          <a:p>
            <a:pPr marL="0" indent="0" algn="ctr">
              <a:buNone/>
            </a:pPr>
            <a:endParaRPr lang="en-US" altLang="ja-JP" sz="3200" b="1" dirty="0" smtClean="0"/>
          </a:p>
          <a:p>
            <a:pPr marL="0" indent="0" algn="ctr">
              <a:buNone/>
            </a:pPr>
            <a:endParaRPr lang="en-US" altLang="ja-JP" sz="3200" b="1" dirty="0"/>
          </a:p>
          <a:p>
            <a:pPr marL="0" indent="0" algn="ctr">
              <a:buNone/>
            </a:pPr>
            <a:r>
              <a:rPr lang="ja-JP" altLang="en-US" sz="3200" b="1" dirty="0" smtClean="0"/>
              <a:t>支援</a:t>
            </a:r>
            <a:r>
              <a:rPr lang="ja-JP" altLang="en-US" sz="3200" b="1" dirty="0"/>
              <a:t>の終了</a:t>
            </a:r>
            <a:r>
              <a:rPr lang="en-US" altLang="ja-JP" sz="2400" dirty="0"/>
              <a:t/>
            </a:r>
            <a:br>
              <a:rPr lang="en-US" altLang="ja-JP" sz="2400" dirty="0"/>
            </a:br>
            <a:endParaRPr lang="ja-JP" altLang="en-US" sz="1600" dirty="0"/>
          </a:p>
          <a:p>
            <a:pPr marL="0" indent="0">
              <a:buNone/>
            </a:pPr>
            <a:endParaRPr lang="en-US" altLang="ja-JP" sz="2000" dirty="0" smtClean="0"/>
          </a:p>
          <a:p>
            <a:pPr marL="0" indent="0">
              <a:buNone/>
            </a:pPr>
            <a:endParaRPr lang="en-US" altLang="ja-JP" sz="2000" dirty="0" smtClean="0"/>
          </a:p>
          <a:p>
            <a:pPr marL="72000" indent="0">
              <a:lnSpc>
                <a:spcPct val="150000"/>
              </a:lnSpc>
              <a:buNone/>
            </a:pPr>
            <a:r>
              <a:rPr lang="ja-JP" altLang="en-US" sz="2000" dirty="0" smtClean="0"/>
              <a:t>　入院等療養された家族が自宅</a:t>
            </a:r>
            <a:r>
              <a:rPr lang="ja-JP" altLang="en-US" sz="2000" dirty="0"/>
              <a:t>に</a:t>
            </a:r>
            <a:r>
              <a:rPr lang="ja-JP" altLang="en-US" sz="2000" dirty="0" smtClean="0"/>
              <a:t>戻られたら</a:t>
            </a:r>
            <a:r>
              <a:rPr lang="ja-JP" altLang="en-US" sz="2000" dirty="0"/>
              <a:t>、</a:t>
            </a:r>
            <a:r>
              <a:rPr lang="ja-JP" altLang="en-US" sz="2000" dirty="0" smtClean="0"/>
              <a:t>支援チーム</a:t>
            </a:r>
            <a:r>
              <a:rPr lang="ja-JP" altLang="en-US" sz="2000" dirty="0" smtClean="0">
                <a:solidFill>
                  <a:srgbClr val="FF0000"/>
                </a:solidFill>
              </a:rPr>
              <a:t>（</a:t>
            </a:r>
            <a:r>
              <a:rPr lang="en-US" altLang="ja-JP" sz="2000" dirty="0" smtClean="0">
                <a:solidFill>
                  <a:srgbClr val="FF0000"/>
                </a:solidFill>
              </a:rPr>
              <a:t>P.</a:t>
            </a:r>
            <a:r>
              <a:rPr lang="ja-JP" altLang="en-US" sz="2000" dirty="0" smtClean="0">
                <a:solidFill>
                  <a:srgbClr val="FF0000"/>
                </a:solidFill>
              </a:rPr>
              <a:t>６の①～③のいずれか）</a:t>
            </a:r>
            <a:r>
              <a:rPr lang="ja-JP" altLang="en-US" sz="2000" dirty="0"/>
              <a:t>へ</a:t>
            </a:r>
            <a:r>
              <a:rPr lang="ja-JP" altLang="en-US" sz="2000" dirty="0" smtClean="0"/>
              <a:t>ご連絡</a:t>
            </a:r>
            <a:r>
              <a:rPr lang="ja-JP" altLang="en-US" sz="2000" dirty="0"/>
              <a:t>ください。</a:t>
            </a:r>
            <a:endParaRPr lang="en-US" altLang="ja-JP" sz="2000" dirty="0"/>
          </a:p>
          <a:p>
            <a:pPr marL="72000" indent="0">
              <a:lnSpc>
                <a:spcPct val="150000"/>
              </a:lnSpc>
              <a:spcBef>
                <a:spcPts val="1800"/>
              </a:spcBef>
              <a:buNone/>
            </a:pPr>
            <a:r>
              <a:rPr lang="ja-JP" altLang="en-US" sz="2000" dirty="0" smtClean="0"/>
              <a:t>　ご家族の治療が予定より早く終了し、自宅へ戻られる</a:t>
            </a:r>
            <a:endParaRPr lang="en-US" altLang="ja-JP" sz="2000" dirty="0" smtClean="0"/>
          </a:p>
          <a:p>
            <a:pPr marL="72000" indent="0">
              <a:lnSpc>
                <a:spcPct val="150000"/>
              </a:lnSpc>
              <a:spcBef>
                <a:spcPts val="0"/>
              </a:spcBef>
              <a:buNone/>
            </a:pPr>
            <a:r>
              <a:rPr lang="ja-JP" altLang="en-US" sz="2000" dirty="0" smtClean="0"/>
              <a:t>場合は、その時点で支援</a:t>
            </a:r>
            <a:r>
              <a:rPr lang="ja-JP" altLang="en-US" sz="2000" dirty="0"/>
              <a:t>を終了</a:t>
            </a:r>
            <a:r>
              <a:rPr lang="ja-JP" altLang="en-US" sz="2000" dirty="0" smtClean="0"/>
              <a:t>します。</a:t>
            </a:r>
            <a:endParaRPr lang="en-US" altLang="ja-JP" sz="2000" dirty="0" smtClean="0"/>
          </a:p>
          <a:p>
            <a:pPr marL="0" indent="0">
              <a:buNone/>
            </a:pPr>
            <a:r>
              <a:rPr lang="ja-JP" altLang="en-US" sz="2000" dirty="0">
                <a:solidFill>
                  <a:prstClr val="black"/>
                </a:solidFill>
              </a:rPr>
              <a:t>　</a:t>
            </a:r>
            <a:endParaRPr lang="en-US" altLang="ja-JP" sz="2000" dirty="0" smtClean="0">
              <a:solidFill>
                <a:prstClr val="black"/>
              </a:solidFill>
            </a:endParaRPr>
          </a:p>
          <a:p>
            <a:pPr marL="0" indent="0">
              <a:buNone/>
            </a:pPr>
            <a:endParaRPr lang="en-US" altLang="ja-JP" sz="2000" dirty="0" smtClean="0">
              <a:solidFill>
                <a:prstClr val="black"/>
              </a:solidFill>
            </a:endParaRPr>
          </a:p>
          <a:p>
            <a:pPr marL="0" indent="0">
              <a:buNone/>
            </a:pPr>
            <a:endParaRPr lang="en-US" altLang="ja-JP" sz="2000" dirty="0">
              <a:solidFill>
                <a:prstClr val="black"/>
              </a:solidFill>
            </a:endParaRPr>
          </a:p>
          <a:p>
            <a:pPr marL="0" indent="0">
              <a:buNone/>
            </a:pPr>
            <a:endParaRPr lang="en-US" altLang="ja-JP" sz="2000" dirty="0" smtClean="0">
              <a:solidFill>
                <a:prstClr val="black"/>
              </a:solidFill>
            </a:endParaRPr>
          </a:p>
          <a:p>
            <a:pPr marL="0" indent="0">
              <a:buNone/>
            </a:pPr>
            <a:endParaRPr lang="en-US" altLang="ja-JP" sz="2000" dirty="0">
              <a:solidFill>
                <a:prstClr val="black"/>
              </a:solidFill>
            </a:endParaRPr>
          </a:p>
          <a:p>
            <a:pPr marL="0" indent="0">
              <a:buNone/>
            </a:pPr>
            <a:endParaRPr lang="en-US" altLang="ja-JP" sz="2000" dirty="0" smtClean="0">
              <a:solidFill>
                <a:prstClr val="black"/>
              </a:solidFill>
            </a:endParaRPr>
          </a:p>
          <a:p>
            <a:pPr marL="0" indent="0">
              <a:buNone/>
            </a:pPr>
            <a:endParaRPr lang="en-US" altLang="ja-JP" sz="2000" dirty="0">
              <a:solidFill>
                <a:prstClr val="black"/>
              </a:solidFill>
            </a:endParaRPr>
          </a:p>
          <a:p>
            <a:pPr marL="0" indent="0">
              <a:buNone/>
            </a:pPr>
            <a:endParaRPr lang="en-US" altLang="ja-JP" sz="2000" dirty="0" smtClean="0">
              <a:solidFill>
                <a:prstClr val="black"/>
              </a:solidFill>
            </a:endParaRPr>
          </a:p>
          <a:p>
            <a:pPr marL="0" indent="0">
              <a:buNone/>
            </a:pPr>
            <a:endParaRPr lang="en-US" altLang="ja-JP" sz="2000" dirty="0">
              <a:solidFill>
                <a:prstClr val="black"/>
              </a:solidFill>
            </a:endParaRPr>
          </a:p>
          <a:p>
            <a:pPr marL="0" indent="0">
              <a:buNone/>
            </a:pPr>
            <a:endParaRPr lang="en-US" altLang="ja-JP" sz="2000" dirty="0">
              <a:solidFill>
                <a:prstClr val="black"/>
              </a:solidFill>
            </a:endParaRPr>
          </a:p>
        </p:txBody>
      </p:sp>
      <p:sp>
        <p:nvSpPr>
          <p:cNvPr id="6"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11</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65" y="5306662"/>
            <a:ext cx="2742973" cy="2279715"/>
          </a:xfrm>
          <a:prstGeom prst="rect">
            <a:avLst/>
          </a:prstGeom>
        </p:spPr>
      </p:pic>
    </p:spTree>
    <p:extLst>
      <p:ext uri="{BB962C8B-B14F-4D97-AF65-F5344CB8AC3E}">
        <p14:creationId xmlns:p14="http://schemas.microsoft.com/office/powerpoint/2010/main" val="221389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6674" y="368967"/>
            <a:ext cx="6336632" cy="8550443"/>
          </a:xfrm>
          <a:solidFill>
            <a:schemeClr val="bg1"/>
          </a:solidFill>
          <a:ln>
            <a:noFill/>
          </a:ln>
        </p:spPr>
        <p:txBody>
          <a:bodyPr>
            <a:normAutofit/>
          </a:bodyPr>
          <a:lstStyle/>
          <a:p>
            <a:pPr marL="0" indent="0" algn="ctr">
              <a:lnSpc>
                <a:spcPts val="3200"/>
              </a:lnSpc>
              <a:spcBef>
                <a:spcPts val="0"/>
              </a:spcBef>
              <a:buNone/>
            </a:pPr>
            <a:endParaRPr kumimoji="1" lang="en-US" altLang="ja-JP" sz="1800" dirty="0" smtClean="0"/>
          </a:p>
          <a:p>
            <a:pPr marL="0" indent="0" algn="ctr">
              <a:lnSpc>
                <a:spcPts val="3200"/>
              </a:lnSpc>
              <a:spcBef>
                <a:spcPts val="0"/>
              </a:spcBef>
              <a:buNone/>
            </a:pPr>
            <a:endParaRPr lang="en-US" altLang="ja-JP" sz="1800" dirty="0" smtClean="0"/>
          </a:p>
          <a:p>
            <a:pPr marL="0" indent="0" algn="ctr">
              <a:lnSpc>
                <a:spcPts val="3200"/>
              </a:lnSpc>
              <a:spcBef>
                <a:spcPts val="0"/>
              </a:spcBef>
              <a:buNone/>
            </a:pPr>
            <a:r>
              <a:rPr kumimoji="1" lang="ja-JP" altLang="en-US" sz="1800" dirty="0" smtClean="0"/>
              <a:t>　</a:t>
            </a:r>
            <a:r>
              <a:rPr lang="ja-JP" altLang="en-US" sz="3200" dirty="0"/>
              <a:t>緊急時情報シート</a:t>
            </a:r>
            <a:endParaRPr kumimoji="1" lang="en-US" altLang="ja-JP" sz="3200" dirty="0" smtClean="0"/>
          </a:p>
          <a:p>
            <a:pPr marL="0" indent="0">
              <a:lnSpc>
                <a:spcPts val="3200"/>
              </a:lnSpc>
              <a:spcBef>
                <a:spcPts val="0"/>
              </a:spcBef>
              <a:buNone/>
            </a:pPr>
            <a:endParaRPr lang="en-US" altLang="ja-JP" sz="1800" dirty="0"/>
          </a:p>
          <a:p>
            <a:pPr marL="0" indent="0">
              <a:lnSpc>
                <a:spcPts val="3200"/>
              </a:lnSpc>
              <a:spcBef>
                <a:spcPts val="0"/>
              </a:spcBef>
              <a:buNone/>
            </a:pPr>
            <a:r>
              <a:rPr kumimoji="1" lang="ja-JP" altLang="en-US" sz="1800" dirty="0" smtClean="0"/>
              <a:t>　</a:t>
            </a:r>
            <a:endParaRPr kumimoji="1" lang="en-US" altLang="ja-JP" sz="1800" dirty="0" smtClean="0"/>
          </a:p>
          <a:p>
            <a:pPr marL="108000" indent="0">
              <a:lnSpc>
                <a:spcPct val="150000"/>
              </a:lnSpc>
              <a:spcBef>
                <a:spcPts val="0"/>
              </a:spcBef>
              <a:buNone/>
            </a:pPr>
            <a:r>
              <a:rPr lang="ja-JP" altLang="en-US" sz="1800" dirty="0"/>
              <a:t>　</a:t>
            </a:r>
            <a:r>
              <a:rPr kumimoji="1" lang="ja-JP" altLang="en-US" sz="2000" dirty="0" smtClean="0"/>
              <a:t>このシート（１３～１８ページ）は、同居している家族等が新型コロナ</a:t>
            </a:r>
            <a:r>
              <a:rPr lang="ja-JP" altLang="en-US" sz="2000" dirty="0" smtClean="0"/>
              <a:t>ウイルスに</a:t>
            </a:r>
            <a:r>
              <a:rPr lang="ja-JP" altLang="en-US" sz="2000" dirty="0"/>
              <a:t>感染し入院もしくは、療養施設</a:t>
            </a:r>
            <a:r>
              <a:rPr lang="ja-JP" altLang="en-US" sz="2000" dirty="0" smtClean="0"/>
              <a:t>入所となり、濃厚接触者となった</a:t>
            </a:r>
            <a:r>
              <a:rPr lang="ja-JP" altLang="en-US" sz="2000" dirty="0"/>
              <a:t>障</a:t>
            </a:r>
            <a:r>
              <a:rPr lang="ja-JP" altLang="en-US" sz="2000" dirty="0" smtClean="0"/>
              <a:t>がいのある人が一人で過ごさざるを得なく</a:t>
            </a:r>
            <a:r>
              <a:rPr lang="ja-JP" altLang="en-US" sz="2000" spc="100" dirty="0"/>
              <a:t>な</a:t>
            </a:r>
            <a:r>
              <a:rPr lang="ja-JP" altLang="en-US" sz="2000" dirty="0" smtClean="0"/>
              <a:t>った</a:t>
            </a:r>
            <a:r>
              <a:rPr lang="ja-JP" altLang="en-US" sz="2000" spc="100" dirty="0" smtClean="0"/>
              <a:t>際</a:t>
            </a:r>
            <a:r>
              <a:rPr lang="ja-JP" altLang="en-US" sz="2000" spc="100" dirty="0"/>
              <a:t>の２週間</a:t>
            </a:r>
            <a:r>
              <a:rPr lang="ja-JP" altLang="en-US" sz="2000" spc="100" dirty="0" smtClean="0"/>
              <a:t>の自宅等での待機を乗り切る</a:t>
            </a:r>
            <a:r>
              <a:rPr lang="ja-JP" altLang="en-US" sz="2000" spc="100" dirty="0"/>
              <a:t>ために</a:t>
            </a:r>
            <a:r>
              <a:rPr lang="ja-JP" altLang="en-US" sz="2000" spc="100" dirty="0" smtClean="0"/>
              <a:t>必要</a:t>
            </a:r>
            <a:r>
              <a:rPr lang="ja-JP" altLang="en-US" sz="2000" spc="100" dirty="0"/>
              <a:t>な</a:t>
            </a:r>
            <a:r>
              <a:rPr lang="ja-JP" altLang="en-US" sz="2000" spc="100" dirty="0" smtClean="0"/>
              <a:t>支援ス</a:t>
            </a:r>
            <a:r>
              <a:rPr lang="ja-JP" altLang="en-US" sz="2000" dirty="0" smtClean="0"/>
              <a:t>タッフを</a:t>
            </a:r>
            <a:r>
              <a:rPr lang="ja-JP" altLang="en-US" sz="2000" dirty="0"/>
              <a:t>派</a:t>
            </a:r>
            <a:r>
              <a:rPr lang="ja-JP" altLang="en-US" sz="2000" dirty="0" smtClean="0"/>
              <a:t>遣する</a:t>
            </a:r>
            <a:r>
              <a:rPr lang="ja-JP" altLang="en-US" sz="2000" dirty="0"/>
              <a:t>際の</a:t>
            </a:r>
            <a:r>
              <a:rPr lang="ja-JP" altLang="en-US" sz="2000" dirty="0" smtClean="0"/>
              <a:t>情</a:t>
            </a:r>
            <a:r>
              <a:rPr lang="ja-JP" altLang="en-US" sz="2000" dirty="0"/>
              <a:t>報をお尋ねするものです。</a:t>
            </a:r>
            <a:endParaRPr lang="en-US" altLang="ja-JP" sz="2000" dirty="0"/>
          </a:p>
          <a:p>
            <a:pPr marL="0" indent="0">
              <a:lnSpc>
                <a:spcPts val="2600"/>
              </a:lnSpc>
              <a:spcBef>
                <a:spcPts val="0"/>
              </a:spcBef>
              <a:buNone/>
            </a:pPr>
            <a:r>
              <a:rPr lang="ja-JP" altLang="en-US" sz="2000" dirty="0"/>
              <a:t>　　</a:t>
            </a:r>
            <a:endParaRPr lang="en-US" altLang="ja-JP" sz="2000" dirty="0" smtClean="0"/>
          </a:p>
          <a:p>
            <a:pPr marL="0" indent="0">
              <a:lnSpc>
                <a:spcPts val="3200"/>
              </a:lnSpc>
              <a:spcBef>
                <a:spcPts val="0"/>
              </a:spcBef>
              <a:buNone/>
            </a:pPr>
            <a:r>
              <a:rPr kumimoji="1" lang="ja-JP" altLang="en-US" sz="2000" dirty="0" smtClean="0"/>
              <a:t>　</a:t>
            </a:r>
            <a:r>
              <a:rPr kumimoji="1" lang="ja-JP" altLang="en-US" sz="2000" dirty="0"/>
              <a:t>　</a:t>
            </a:r>
            <a:r>
              <a:rPr kumimoji="1" lang="ja-JP" altLang="en-US" sz="2000" dirty="0" smtClean="0"/>
              <a:t>　～　</a:t>
            </a:r>
            <a:r>
              <a:rPr lang="ja-JP" altLang="en-US" sz="2000" dirty="0" smtClean="0"/>
              <a:t>濃厚接触者となった障がいのある人は、</a:t>
            </a:r>
            <a:endParaRPr lang="en-US" altLang="ja-JP" sz="2000" dirty="0" smtClean="0"/>
          </a:p>
          <a:p>
            <a:pPr marL="0" indent="0">
              <a:lnSpc>
                <a:spcPts val="3200"/>
              </a:lnSpc>
              <a:spcBef>
                <a:spcPts val="0"/>
              </a:spcBef>
              <a:buNone/>
            </a:pPr>
            <a:r>
              <a:rPr lang="ja-JP" altLang="en-US" sz="2000" dirty="0"/>
              <a:t>　</a:t>
            </a:r>
            <a:r>
              <a:rPr lang="ja-JP" altLang="en-US" sz="2000" dirty="0" smtClean="0"/>
              <a:t>　　　　　　</a:t>
            </a:r>
            <a:r>
              <a:rPr lang="ja-JP" altLang="en-US" sz="2000" u="sng" dirty="0" smtClean="0"/>
              <a:t>ショートステイ</a:t>
            </a:r>
            <a:r>
              <a:rPr lang="ja-JP" altLang="en-US" sz="2000" u="sng" dirty="0"/>
              <a:t>施設の利用は</a:t>
            </a:r>
            <a:r>
              <a:rPr lang="ja-JP" altLang="en-US" sz="2000" u="sng" dirty="0" smtClean="0"/>
              <a:t>できません</a:t>
            </a:r>
            <a:r>
              <a:rPr lang="ja-JP" altLang="en-US" sz="2000" dirty="0"/>
              <a:t>　</a:t>
            </a:r>
            <a:r>
              <a:rPr lang="ja-JP" altLang="en-US" sz="2000" dirty="0" smtClean="0"/>
              <a:t>～</a:t>
            </a:r>
            <a:endParaRPr lang="en-US" altLang="ja-JP" sz="2000" u="sng" dirty="0"/>
          </a:p>
          <a:p>
            <a:pPr marL="0" indent="0">
              <a:lnSpc>
                <a:spcPts val="3200"/>
              </a:lnSpc>
              <a:spcBef>
                <a:spcPts val="0"/>
              </a:spcBef>
              <a:buNone/>
            </a:pPr>
            <a:r>
              <a:rPr lang="ja-JP" altLang="en-US" sz="2000" dirty="0"/>
              <a:t>　</a:t>
            </a:r>
            <a:r>
              <a:rPr lang="ja-JP" altLang="en-US" sz="2000" dirty="0" smtClean="0"/>
              <a:t>　</a:t>
            </a:r>
            <a:endParaRPr lang="en-US" altLang="ja-JP" sz="2000" dirty="0"/>
          </a:p>
          <a:p>
            <a:pPr marL="0" indent="0">
              <a:lnSpc>
                <a:spcPts val="3200"/>
              </a:lnSpc>
              <a:spcBef>
                <a:spcPts val="0"/>
              </a:spcBef>
              <a:buNone/>
            </a:pPr>
            <a:r>
              <a:rPr kumimoji="1" lang="ja-JP" altLang="en-US" sz="2000" dirty="0" smtClean="0"/>
              <a:t>　　</a:t>
            </a:r>
            <a:endParaRPr kumimoji="1" lang="ja-JP" altLang="en-US" sz="1800" dirty="0"/>
          </a:p>
        </p:txBody>
      </p:sp>
      <p:sp>
        <p:nvSpPr>
          <p:cNvPr id="5" name="テキスト ボックス 4"/>
          <p:cNvSpPr txBox="1"/>
          <p:nvPr/>
        </p:nvSpPr>
        <p:spPr>
          <a:xfrm>
            <a:off x="682817" y="7726711"/>
            <a:ext cx="3880227" cy="913070"/>
          </a:xfrm>
          <a:prstGeom prst="rect">
            <a:avLst/>
          </a:prstGeom>
          <a:solidFill>
            <a:schemeClr val="bg2"/>
          </a:solidFill>
        </p:spPr>
        <p:txBody>
          <a:bodyPr wrap="square" rtlCol="0">
            <a:spAutoFit/>
          </a:bodyPr>
          <a:lstStyle/>
          <a:p>
            <a:pPr>
              <a:lnSpc>
                <a:spcPts val="3200"/>
              </a:lnSpc>
            </a:pPr>
            <a:r>
              <a:rPr lang="ja-JP" altLang="en-US" sz="2000" dirty="0" smtClean="0"/>
              <a:t>★ いざ</a:t>
            </a:r>
            <a:r>
              <a:rPr lang="ja-JP" altLang="en-US" sz="2000" dirty="0"/>
              <a:t>という時に備えて</a:t>
            </a:r>
            <a:r>
              <a:rPr lang="ja-JP" altLang="en-US" sz="2000" dirty="0" smtClean="0"/>
              <a:t>、しっか</a:t>
            </a:r>
            <a:endParaRPr lang="en-US" altLang="ja-JP" sz="2000" dirty="0" smtClean="0"/>
          </a:p>
          <a:p>
            <a:pPr>
              <a:lnSpc>
                <a:spcPts val="3200"/>
              </a:lnSpc>
            </a:pPr>
            <a:r>
              <a:rPr lang="ja-JP" altLang="en-US" sz="2000" dirty="0" smtClean="0"/>
              <a:t>　　</a:t>
            </a:r>
            <a:r>
              <a:rPr lang="ja-JP" altLang="en-US" sz="2000" dirty="0" err="1" smtClean="0"/>
              <a:t>りと</a:t>
            </a:r>
            <a:r>
              <a:rPr lang="ja-JP" altLang="en-US" sz="2000" dirty="0" smtClean="0"/>
              <a:t>準備</a:t>
            </a:r>
            <a:r>
              <a:rPr lang="ja-JP" altLang="en-US" sz="2000" dirty="0"/>
              <a:t>を</a:t>
            </a:r>
            <a:r>
              <a:rPr lang="ja-JP" altLang="en-US" sz="2000" dirty="0" smtClean="0"/>
              <a:t>して おきましょう</a:t>
            </a:r>
            <a:r>
              <a:rPr lang="ja-JP" altLang="en-US" sz="2000" dirty="0"/>
              <a:t>。</a:t>
            </a:r>
            <a:endParaRPr kumimoji="1" lang="en-US" altLang="ja-JP" sz="2000" dirty="0"/>
          </a:p>
        </p:txBody>
      </p:sp>
      <p:sp>
        <p:nvSpPr>
          <p:cNvPr id="6"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a:t>
            </a:r>
            <a:r>
              <a:rPr kumimoji="1" lang="en-US" altLang="ja-JP" dirty="0"/>
              <a:t>2</a:t>
            </a:r>
            <a:endParaRPr kumimoji="1" lang="ja-JP" altLang="en-US" dirty="0"/>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703" y="6896990"/>
            <a:ext cx="1456944" cy="1286256"/>
          </a:xfrm>
          <a:prstGeom prst="rect">
            <a:avLst/>
          </a:prstGeom>
        </p:spPr>
      </p:pic>
    </p:spTree>
    <p:extLst>
      <p:ext uri="{BB962C8B-B14F-4D97-AF65-F5344CB8AC3E}">
        <p14:creationId xmlns:p14="http://schemas.microsoft.com/office/powerpoint/2010/main" val="165503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6858000" cy="9943838"/>
          </a:xfrm>
          <a:solidFill>
            <a:schemeClr val="bg1"/>
          </a:solidFill>
          <a:ln>
            <a:noFill/>
          </a:ln>
        </p:spPr>
        <p:txBody>
          <a:bodyPr>
            <a:normAutofit fontScale="90000"/>
          </a:bodyPr>
          <a:lstStyle/>
          <a:p>
            <a:r>
              <a:rPr kumimoji="1" lang="en-US" altLang="ja-JP" sz="1400" dirty="0" smtClean="0"/>
              <a:t/>
            </a:r>
            <a:br>
              <a:rPr kumimoji="1" lang="en-US" altLang="ja-JP" sz="1400" dirty="0" smtClean="0"/>
            </a:br>
            <a:r>
              <a:rPr kumimoji="1" lang="ja-JP" altLang="en-US" sz="1400" dirty="0" smtClean="0"/>
              <a:t>　　　</a:t>
            </a:r>
            <a:r>
              <a:rPr kumimoji="1" lang="en-US" altLang="ja-JP" sz="1400" dirty="0" smtClean="0"/>
              <a:t/>
            </a:r>
            <a:br>
              <a:rPr kumimoji="1" lang="en-US" altLang="ja-JP" sz="1400" dirty="0" smtClean="0"/>
            </a:br>
            <a:r>
              <a:rPr kumimoji="1" lang="ja-JP" altLang="en-US" sz="1400" dirty="0" smtClean="0"/>
              <a:t>　　　　　　　　　　　　　　　　　　　　　　　　　　　　　　　　記入日　　　　　年　　月　　日</a:t>
            </a:r>
            <a:r>
              <a:rPr kumimoji="1" lang="en-US" altLang="ja-JP" sz="1400" dirty="0" smtClean="0"/>
              <a:t/>
            </a:r>
            <a:br>
              <a:rPr kumimoji="1" lang="en-US" altLang="ja-JP" sz="1400" dirty="0" smtClean="0"/>
            </a:br>
            <a:r>
              <a:rPr kumimoji="1" lang="en-US" altLang="ja-JP" sz="1400" dirty="0" smtClean="0"/>
              <a:t/>
            </a:r>
            <a:br>
              <a:rPr kumimoji="1" lang="en-US" altLang="ja-JP" sz="1400" dirty="0" smtClean="0"/>
            </a:br>
            <a:r>
              <a:rPr lang="en-US" altLang="ja-JP" sz="1400" dirty="0"/>
              <a:t/>
            </a:r>
            <a:br>
              <a:rPr lang="en-US" altLang="ja-JP" sz="1400" dirty="0"/>
            </a:br>
            <a:r>
              <a:rPr lang="ja-JP" altLang="en-US" sz="1400" dirty="0" smtClean="0"/>
              <a:t>　　</a:t>
            </a:r>
            <a:r>
              <a:rPr lang="ja-JP" altLang="en-US" sz="1800" dirty="0" smtClean="0"/>
              <a:t>　１）ご本人の</a:t>
            </a:r>
            <a:r>
              <a:rPr kumimoji="1" lang="en-US" altLang="ja-JP" sz="1600" dirty="0" smtClean="0"/>
              <a:t/>
            </a:r>
            <a:br>
              <a:rPr kumimoji="1" lang="en-US" altLang="ja-JP" sz="1600" dirty="0" smtClean="0"/>
            </a:br>
            <a:r>
              <a:rPr kumimoji="1" lang="ja-JP" altLang="en-US" sz="1400" dirty="0" smtClean="0"/>
              <a:t>　　</a:t>
            </a:r>
            <a:r>
              <a:rPr lang="ja-JP" altLang="en-US" sz="1600" dirty="0" smtClean="0"/>
              <a:t>　　</a:t>
            </a:r>
            <a:r>
              <a:rPr lang="en-US" altLang="ja-JP" sz="1600" dirty="0" smtClean="0"/>
              <a:t/>
            </a:r>
            <a:br>
              <a:rPr lang="en-US" altLang="ja-JP" sz="1600" dirty="0" smtClean="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ja-JP" altLang="en-US" sz="1400" dirty="0" smtClean="0"/>
              <a:t>　　　　</a:t>
            </a:r>
            <a:r>
              <a:rPr lang="en-US" altLang="ja-JP" sz="1400" dirty="0" smtClean="0"/>
              <a:t/>
            </a:r>
            <a:br>
              <a:rPr lang="en-US" altLang="ja-JP" sz="1400" dirty="0" smtClean="0"/>
            </a:br>
            <a:r>
              <a:rPr lang="en-US" altLang="ja-JP" sz="1400" dirty="0"/>
              <a:t/>
            </a:r>
            <a:br>
              <a:rPr lang="en-US" altLang="ja-JP" sz="1400" dirty="0"/>
            </a:br>
            <a:r>
              <a:rPr lang="en-US" altLang="ja-JP" sz="1400" dirty="0"/>
              <a:t/>
            </a:r>
            <a:br>
              <a:rPr lang="en-US" altLang="ja-JP" sz="1400" dirty="0"/>
            </a:br>
            <a:r>
              <a:rPr lang="en-US" altLang="ja-JP" sz="1400" dirty="0" smtClean="0"/>
              <a:t/>
            </a:r>
            <a:br>
              <a:rPr lang="en-US" altLang="ja-JP" sz="1400" dirty="0" smtClean="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ja-JP" altLang="en-US" sz="1400" dirty="0" smtClean="0"/>
              <a:t>　　　　　　</a:t>
            </a: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600" dirty="0" smtClean="0"/>
              <a:t/>
            </a:r>
            <a:br>
              <a:rPr lang="en-US" altLang="ja-JP" sz="1600" dirty="0" smtClean="0"/>
            </a:br>
            <a:r>
              <a:rPr lang="ja-JP" altLang="en-US" sz="1600" dirty="0" smtClean="0"/>
              <a:t>　　　</a:t>
            </a:r>
            <a:r>
              <a:rPr lang="ja-JP" altLang="en-US" sz="1800" dirty="0" smtClean="0"/>
              <a:t>２）このシートの記入者の</a:t>
            </a: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endParaRPr kumimoji="1" lang="ja-JP" altLang="en-US" sz="1400" dirty="0"/>
          </a:p>
        </p:txBody>
      </p:sp>
      <p:sp>
        <p:nvSpPr>
          <p:cNvPr id="21" name="コンテンツ プレースホルダー 19"/>
          <p:cNvSpPr>
            <a:spLocks noGrp="1"/>
          </p:cNvSpPr>
          <p:nvPr>
            <p:ph idx="1"/>
          </p:nvPr>
        </p:nvSpPr>
        <p:spPr>
          <a:xfrm>
            <a:off x="621649" y="2951351"/>
            <a:ext cx="5760720" cy="2512728"/>
          </a:xfrm>
        </p:spPr>
        <p:txBody>
          <a:bodyPr>
            <a:normAutofit/>
          </a:bodyPr>
          <a:lstStyle/>
          <a:p>
            <a:pPr marL="0" indent="0">
              <a:buNone/>
            </a:pPr>
            <a:r>
              <a:rPr kumimoji="1" lang="ja-JP" altLang="en-US" sz="1600" dirty="0" smtClean="0"/>
              <a:t>○家族が陽性で、障がいのある本人が</a:t>
            </a:r>
            <a:r>
              <a:rPr lang="ja-JP" altLang="en-US" sz="1600" dirty="0" smtClean="0"/>
              <a:t>濃厚</a:t>
            </a:r>
            <a:r>
              <a:rPr lang="ja-JP" altLang="en-US" sz="1600" dirty="0"/>
              <a:t>接触者</a:t>
            </a:r>
            <a:r>
              <a:rPr kumimoji="1" lang="ja-JP" altLang="en-US" sz="1600" dirty="0" smtClean="0"/>
              <a:t>の場合</a:t>
            </a:r>
            <a:endParaRPr kumimoji="1" lang="en-US" altLang="ja-JP" sz="1600" dirty="0" smtClean="0"/>
          </a:p>
          <a:p>
            <a:pPr marL="0" indent="0">
              <a:buNone/>
            </a:pPr>
            <a:r>
              <a:rPr kumimoji="1" lang="ja-JP" altLang="en-US" sz="1600" dirty="0" smtClean="0"/>
              <a:t>　☐ ① 自宅で支援を受けながら過ごすことができる</a:t>
            </a:r>
            <a:endParaRPr kumimoji="1" lang="en-US" altLang="ja-JP" sz="1600" dirty="0" smtClean="0"/>
          </a:p>
          <a:p>
            <a:pPr marL="0" indent="0">
              <a:buNone/>
            </a:pPr>
            <a:r>
              <a:rPr lang="ja-JP" altLang="en-US" sz="1600" dirty="0"/>
              <a:t>　</a:t>
            </a:r>
            <a:r>
              <a:rPr lang="ja-JP" altLang="en-US" sz="1600" dirty="0" smtClean="0"/>
              <a:t>☐ ② 支援を受けてもご自宅で過ごすことができない</a:t>
            </a:r>
            <a:endParaRPr lang="en-US" altLang="ja-JP" sz="1600" dirty="0" smtClean="0"/>
          </a:p>
          <a:p>
            <a:pPr marL="0" indent="0">
              <a:buNone/>
            </a:pPr>
            <a:r>
              <a:rPr kumimoji="1" lang="ja-JP" altLang="en-US" sz="1600" dirty="0" smtClean="0"/>
              <a:t>　　</a:t>
            </a:r>
            <a:r>
              <a:rPr lang="ja-JP" altLang="en-US" sz="1600" dirty="0"/>
              <a:t>　</a:t>
            </a:r>
            <a:r>
              <a:rPr kumimoji="1" lang="ja-JP" altLang="en-US" sz="1400" dirty="0" smtClean="0"/>
              <a:t>その理由：</a:t>
            </a:r>
            <a:endParaRPr kumimoji="1" lang="ja-JP" altLang="en-US" sz="1400" dirty="0"/>
          </a:p>
        </p:txBody>
      </p:sp>
      <p:graphicFrame>
        <p:nvGraphicFramePr>
          <p:cNvPr id="18" name="表 17"/>
          <p:cNvGraphicFramePr>
            <a:graphicFrameLocks noGrp="1"/>
          </p:cNvGraphicFramePr>
          <p:nvPr>
            <p:extLst>
              <p:ext uri="{D42A27DB-BD31-4B8C-83A1-F6EECF244321}">
                <p14:modId xmlns:p14="http://schemas.microsoft.com/office/powerpoint/2010/main" val="2640243647"/>
              </p:ext>
            </p:extLst>
          </p:nvPr>
        </p:nvGraphicFramePr>
        <p:xfrm>
          <a:off x="975493" y="6339370"/>
          <a:ext cx="5152590" cy="2155976"/>
        </p:xfrm>
        <a:graphic>
          <a:graphicData uri="http://schemas.openxmlformats.org/drawingml/2006/table">
            <a:tbl>
              <a:tblPr>
                <a:tableStyleId>{5C22544A-7EE6-4342-B048-85BDC9FD1C3A}</a:tableStyleId>
              </a:tblPr>
              <a:tblGrid>
                <a:gridCol w="360592">
                  <a:extLst>
                    <a:ext uri="{9D8B030D-6E8A-4147-A177-3AD203B41FA5}">
                      <a16:colId xmlns:a16="http://schemas.microsoft.com/office/drawing/2014/main" val="20000"/>
                    </a:ext>
                  </a:extLst>
                </a:gridCol>
                <a:gridCol w="1143854">
                  <a:extLst>
                    <a:ext uri="{9D8B030D-6E8A-4147-A177-3AD203B41FA5}">
                      <a16:colId xmlns:a16="http://schemas.microsoft.com/office/drawing/2014/main" val="20001"/>
                    </a:ext>
                  </a:extLst>
                </a:gridCol>
                <a:gridCol w="3648144">
                  <a:extLst>
                    <a:ext uri="{9D8B030D-6E8A-4147-A177-3AD203B41FA5}">
                      <a16:colId xmlns:a16="http://schemas.microsoft.com/office/drawing/2014/main" val="20002"/>
                    </a:ext>
                  </a:extLst>
                </a:gridCol>
              </a:tblGrid>
              <a:tr h="638746">
                <a:tc gridSpan="2">
                  <a:txBody>
                    <a:bodyPr/>
                    <a:lstStyle/>
                    <a:p>
                      <a:pPr algn="ctr"/>
                      <a:r>
                        <a:rPr kumimoji="1" lang="ja-JP" altLang="en-US" sz="1400" dirty="0" smtClean="0"/>
                        <a:t>（ふりがな）</a:t>
                      </a:r>
                      <a:endParaRPr kumimoji="1" lang="en-US" altLang="ja-JP" sz="1400" dirty="0" smtClean="0"/>
                    </a:p>
                    <a:p>
                      <a:pPr algn="ctr">
                        <a:spcBef>
                          <a:spcPts val="600"/>
                        </a:spcBef>
                      </a:pPr>
                      <a:r>
                        <a:rPr kumimoji="1" lang="ja-JP" altLang="en-US" sz="1600" dirty="0" smtClean="0"/>
                        <a:t>お名前</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dist"/>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4135">
                <a:tc rowSpan="2">
                  <a:txBody>
                    <a:bodyPr/>
                    <a:lstStyle/>
                    <a:p>
                      <a:pPr>
                        <a:lnSpc>
                          <a:spcPct val="150000"/>
                        </a:lnSpc>
                      </a:pPr>
                      <a:r>
                        <a:rPr kumimoji="1" lang="ja-JP" altLang="en-US" sz="1600" dirty="0" smtClean="0"/>
                        <a:t>連</a:t>
                      </a:r>
                      <a:endParaRPr kumimoji="1" lang="en-US" altLang="ja-JP" sz="1600" dirty="0" smtClean="0"/>
                    </a:p>
                    <a:p>
                      <a:r>
                        <a:rPr kumimoji="1" lang="ja-JP" altLang="en-US" sz="1600" dirty="0" smtClean="0"/>
                        <a:t>絡</a:t>
                      </a:r>
                      <a:endParaRPr kumimoji="1" lang="en-US" altLang="ja-JP" sz="1600" dirty="0" smtClean="0"/>
                    </a:p>
                    <a:p>
                      <a:r>
                        <a:rPr kumimoji="1" lang="ja-JP" altLang="en-US" sz="1600" dirty="0" smtClean="0"/>
                        <a:t>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dirty="0" smtClean="0"/>
                        <a:t>電　話</a:t>
                      </a:r>
                      <a:endParaRPr kumimoji="1" lang="en-US" altLang="ja-JP" sz="1600" dirty="0" smtClean="0"/>
                    </a:p>
                    <a:p>
                      <a:pPr algn="ctr">
                        <a:spcBef>
                          <a:spcPts val="600"/>
                        </a:spcBef>
                      </a:pPr>
                      <a:r>
                        <a:rPr kumimoji="1" lang="ja-JP" altLang="en-US" sz="1600" dirty="0" smtClean="0"/>
                        <a:t>（携帯）</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600"/>
                        </a:spcBef>
                      </a:pPr>
                      <a:endParaRPr kumimoji="1" lang="en-US" altLang="ja-JP" dirty="0" smtClean="0"/>
                    </a:p>
                    <a:p>
                      <a:pPr algn="dist">
                        <a:spcBef>
                          <a:spcPts val="1800"/>
                        </a:spcBef>
                      </a:pPr>
                      <a:r>
                        <a:rPr kumimoji="1" lang="ja-JP" altLang="en-US" dirty="0" smtClean="0"/>
                        <a:t>（）</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1615">
                <a:tc vMerge="1">
                  <a:txBody>
                    <a:bodyPr/>
                    <a:lstStyle/>
                    <a:p>
                      <a:endParaRPr kumimoji="1" lang="ja-JP" altLang="en-US"/>
                    </a:p>
                  </a:txBody>
                  <a:tcPr/>
                </a:tc>
                <a:tc>
                  <a:txBody>
                    <a:bodyPr/>
                    <a:lstStyle/>
                    <a:p>
                      <a:pPr algn="ctr"/>
                      <a:r>
                        <a:rPr kumimoji="1" lang="ja-JP" altLang="en-US" sz="1600" dirty="0" smtClean="0"/>
                        <a:t>メール</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3755">
                <a:tc gridSpan="2">
                  <a:txBody>
                    <a:bodyPr/>
                    <a:lstStyle/>
                    <a:p>
                      <a:pPr algn="ctr">
                        <a:lnSpc>
                          <a:spcPct val="150000"/>
                        </a:lnSpc>
                        <a:spcBef>
                          <a:spcPts val="600"/>
                        </a:spcBef>
                      </a:pPr>
                      <a:r>
                        <a:rPr kumimoji="1" lang="ja-JP" altLang="en-US" sz="1400" dirty="0" smtClean="0"/>
                        <a:t>ご本人との関係</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066048453"/>
              </p:ext>
            </p:extLst>
          </p:nvPr>
        </p:nvGraphicFramePr>
        <p:xfrm>
          <a:off x="892977" y="1606691"/>
          <a:ext cx="5235105" cy="1071612"/>
        </p:xfrm>
        <a:graphic>
          <a:graphicData uri="http://schemas.openxmlformats.org/drawingml/2006/table">
            <a:tbl>
              <a:tblPr firstRow="1" bandRow="1">
                <a:tableStyleId>{5C22544A-7EE6-4342-B048-85BDC9FD1C3A}</a:tableStyleId>
              </a:tblPr>
              <a:tblGrid>
                <a:gridCol w="1655047">
                  <a:extLst>
                    <a:ext uri="{9D8B030D-6E8A-4147-A177-3AD203B41FA5}">
                      <a16:colId xmlns:a16="http://schemas.microsoft.com/office/drawing/2014/main" val="20000"/>
                    </a:ext>
                  </a:extLst>
                </a:gridCol>
                <a:gridCol w="3580058">
                  <a:extLst>
                    <a:ext uri="{9D8B030D-6E8A-4147-A177-3AD203B41FA5}">
                      <a16:colId xmlns:a16="http://schemas.microsoft.com/office/drawing/2014/main" val="20001"/>
                    </a:ext>
                  </a:extLst>
                </a:gridCol>
              </a:tblGrid>
              <a:tr h="401052">
                <a:tc>
                  <a:txBody>
                    <a:bodyPr/>
                    <a:lstStyle/>
                    <a:p>
                      <a:r>
                        <a:rPr kumimoji="1" lang="ja-JP" altLang="en-US" sz="1600" b="0" dirty="0" smtClean="0">
                          <a:solidFill>
                            <a:schemeClr val="tx1"/>
                          </a:solidFill>
                        </a:rPr>
                        <a:t>（ふりがな）</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dist"/>
                      <a:r>
                        <a:rPr kumimoji="1" lang="ja-JP" altLang="en-US" b="0" dirty="0" smtClean="0">
                          <a:solidFill>
                            <a:schemeClr val="tx1"/>
                          </a:solidFill>
                        </a:rPr>
                        <a:t>（　　　　　　　　　　　　　　　）</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5420">
                <a:tc>
                  <a:txBody>
                    <a:bodyPr/>
                    <a:lstStyle/>
                    <a:p>
                      <a:pPr algn="ctr"/>
                      <a:r>
                        <a:rPr lang="ja-JP" altLang="en-US" sz="1600" dirty="0" smtClean="0"/>
                        <a:t>お 名 前</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5420">
                <a:tc>
                  <a:txBody>
                    <a:bodyPr/>
                    <a:lstStyle/>
                    <a:p>
                      <a:pPr algn="ctr"/>
                      <a:r>
                        <a:rPr kumimoji="1" lang="ja-JP" altLang="en-US" sz="1600" dirty="0" smtClean="0"/>
                        <a:t>生年月日</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dirty="0" smtClean="0"/>
                        <a:t>　　　　　　　　</a:t>
                      </a:r>
                      <a:r>
                        <a:rPr kumimoji="1" lang="ja-JP" altLang="en-US" sz="1400" dirty="0" smtClean="0"/>
                        <a:t>　　　年　　　月　　　日生</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3" name="大かっこ 22"/>
          <p:cNvSpPr/>
          <p:nvPr/>
        </p:nvSpPr>
        <p:spPr>
          <a:xfrm>
            <a:off x="1035350" y="4134520"/>
            <a:ext cx="4878572" cy="1222409"/>
          </a:xfrm>
          <a:prstGeom prst="bracketPair">
            <a:avLst>
              <a:gd name="adj" fmla="val 8852"/>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a:t>
            </a:r>
            <a:r>
              <a:rPr kumimoji="1" lang="en-US" altLang="ja-JP" dirty="0"/>
              <a:t>3</a:t>
            </a:r>
            <a:endParaRPr kumimoji="1" lang="ja-JP" altLang="en-US" dirty="0"/>
          </a:p>
        </p:txBody>
      </p:sp>
    </p:spTree>
    <p:extLst>
      <p:ext uri="{BB962C8B-B14F-4D97-AF65-F5344CB8AC3E}">
        <p14:creationId xmlns:p14="http://schemas.microsoft.com/office/powerpoint/2010/main" val="332867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 y="0"/>
            <a:ext cx="6857999" cy="10115551"/>
          </a:xfrm>
          <a:solidFill>
            <a:schemeClr val="bg1"/>
          </a:solidFill>
          <a:ln>
            <a:noFill/>
          </a:ln>
        </p:spPr>
        <p:txBody>
          <a:bodyPr>
            <a:normAutofit/>
          </a:bodyPr>
          <a:lstStyle/>
          <a:p>
            <a:pPr marL="0" indent="0">
              <a:lnSpc>
                <a:spcPct val="150000"/>
              </a:lnSpc>
              <a:buNone/>
            </a:pPr>
            <a:endParaRPr kumimoji="1" lang="en-US" altLang="ja-JP" sz="1800" dirty="0" smtClean="0"/>
          </a:p>
          <a:p>
            <a:pPr marL="0" indent="0">
              <a:lnSpc>
                <a:spcPct val="150000"/>
              </a:lnSpc>
              <a:buNone/>
            </a:pPr>
            <a:r>
              <a:rPr kumimoji="1" lang="ja-JP" altLang="en-US" sz="1800" dirty="0" smtClean="0"/>
              <a:t>　</a:t>
            </a:r>
            <a:endParaRPr kumimoji="1" lang="en-US" altLang="ja-JP" sz="1800" dirty="0" smtClean="0"/>
          </a:p>
          <a:p>
            <a:pPr marL="0" indent="0">
              <a:lnSpc>
                <a:spcPct val="110000"/>
              </a:lnSpc>
              <a:spcBef>
                <a:spcPts val="0"/>
              </a:spcBef>
              <a:buNone/>
            </a:pPr>
            <a:r>
              <a:rPr lang="ja-JP" altLang="en-US" sz="2800" dirty="0"/>
              <a:t>　</a:t>
            </a:r>
            <a:r>
              <a:rPr lang="ja-JP" altLang="en-US" sz="3000" dirty="0"/>
              <a:t>○自宅で２週間過ごす（</a:t>
            </a:r>
            <a:r>
              <a:rPr lang="ja-JP" altLang="en-US" sz="3000" dirty="0" smtClean="0"/>
              <a:t>自宅等待機）</a:t>
            </a:r>
            <a:endParaRPr lang="en-US" altLang="ja-JP" sz="3000" dirty="0" smtClean="0"/>
          </a:p>
          <a:p>
            <a:pPr marL="0" indent="0">
              <a:lnSpc>
                <a:spcPct val="110000"/>
              </a:lnSpc>
              <a:spcBef>
                <a:spcPts val="0"/>
              </a:spcBef>
              <a:buNone/>
            </a:pPr>
            <a:r>
              <a:rPr lang="ja-JP" altLang="en-US" sz="3000" dirty="0"/>
              <a:t>　</a:t>
            </a:r>
            <a:r>
              <a:rPr lang="ja-JP" altLang="en-US" sz="3000" dirty="0" smtClean="0"/>
              <a:t>　 ために必要</a:t>
            </a:r>
            <a:r>
              <a:rPr lang="ja-JP" altLang="en-US" sz="3000" dirty="0"/>
              <a:t>な</a:t>
            </a:r>
            <a:r>
              <a:rPr lang="ja-JP" altLang="en-US" sz="3000" dirty="0" smtClean="0"/>
              <a:t>支援は？</a:t>
            </a:r>
            <a:endParaRPr lang="en-US" altLang="ja-JP" sz="3000" dirty="0" smtClean="0"/>
          </a:p>
          <a:p>
            <a:pPr marL="0" indent="0">
              <a:lnSpc>
                <a:spcPct val="110000"/>
              </a:lnSpc>
              <a:spcBef>
                <a:spcPts val="0"/>
              </a:spcBef>
              <a:buNone/>
            </a:pPr>
            <a:endParaRPr kumimoji="1" lang="en-US" altLang="ja-JP" sz="3000" dirty="0" smtClean="0"/>
          </a:p>
          <a:p>
            <a:pPr marL="0" indent="0">
              <a:lnSpc>
                <a:spcPct val="250000"/>
              </a:lnSpc>
              <a:buNone/>
            </a:pPr>
            <a:r>
              <a:rPr kumimoji="1" lang="ja-JP" altLang="en-US" sz="2000" dirty="0" smtClean="0"/>
              <a:t>　 </a:t>
            </a:r>
            <a:r>
              <a:rPr kumimoji="1" lang="ja-JP" altLang="en-US" sz="2200" dirty="0" smtClean="0"/>
              <a:t>☐ </a:t>
            </a:r>
            <a:r>
              <a:rPr lang="ja-JP" altLang="en-US" sz="2200" dirty="0" smtClean="0"/>
              <a:t>① 同室での、</a:t>
            </a:r>
            <a:r>
              <a:rPr lang="en-US" altLang="ja-JP" sz="2200" dirty="0" smtClean="0"/>
              <a:t>24</a:t>
            </a:r>
            <a:r>
              <a:rPr lang="ja-JP" altLang="en-US" sz="2200" dirty="0" smtClean="0"/>
              <a:t>時間の見守りや介護が必要　</a:t>
            </a:r>
            <a:endParaRPr lang="en-US" altLang="ja-JP" sz="2200" dirty="0" smtClean="0"/>
          </a:p>
          <a:p>
            <a:pPr marL="0" indent="0">
              <a:lnSpc>
                <a:spcPct val="200000"/>
              </a:lnSpc>
              <a:buNone/>
            </a:pPr>
            <a:r>
              <a:rPr kumimoji="1" lang="ja-JP" altLang="en-US" sz="2200" dirty="0" smtClean="0"/>
              <a:t> 　☐ ② 別室で良いが、</a:t>
            </a:r>
            <a:r>
              <a:rPr lang="en-US" altLang="ja-JP" sz="2200" dirty="0"/>
              <a:t>24</a:t>
            </a:r>
            <a:r>
              <a:rPr lang="ja-JP" altLang="en-US" sz="2200" dirty="0"/>
              <a:t>時間の</a:t>
            </a:r>
            <a:r>
              <a:rPr lang="ja-JP" altLang="en-US" sz="2200" dirty="0" smtClean="0"/>
              <a:t>見守りや介護が</a:t>
            </a:r>
            <a:r>
              <a:rPr lang="ja-JP" altLang="en-US" sz="2200" dirty="0"/>
              <a:t>必要</a:t>
            </a:r>
            <a:endParaRPr kumimoji="1" lang="en-US" altLang="ja-JP" sz="2200" dirty="0" smtClean="0"/>
          </a:p>
          <a:p>
            <a:pPr marL="0" indent="0">
              <a:lnSpc>
                <a:spcPct val="150000"/>
              </a:lnSpc>
              <a:spcBef>
                <a:spcPts val="1200"/>
              </a:spcBef>
              <a:buNone/>
            </a:pPr>
            <a:r>
              <a:rPr lang="ja-JP" altLang="en-US" sz="2200" dirty="0" smtClean="0"/>
              <a:t> 　☐ ③ ２～３時間なら、本人が一人で</a:t>
            </a:r>
            <a:r>
              <a:rPr lang="ja-JP" altLang="en-US" sz="2200" dirty="0"/>
              <a:t>過</a:t>
            </a:r>
            <a:r>
              <a:rPr lang="ja-JP" altLang="en-US" sz="2200" dirty="0" smtClean="0"/>
              <a:t>ごせる</a:t>
            </a:r>
            <a:endParaRPr lang="en-US" altLang="ja-JP" sz="2200" dirty="0" smtClean="0"/>
          </a:p>
          <a:p>
            <a:pPr marL="0" indent="0">
              <a:spcBef>
                <a:spcPts val="0"/>
              </a:spcBef>
              <a:buNone/>
            </a:pPr>
            <a:r>
              <a:rPr lang="ja-JP" altLang="en-US" sz="2200" dirty="0" smtClean="0"/>
              <a:t>　　　　 </a:t>
            </a:r>
            <a:r>
              <a:rPr lang="ja-JP" altLang="en-US" sz="2000" dirty="0" smtClean="0"/>
              <a:t>（夜間、一人で寝ることが、☐できる・☐できない</a:t>
            </a:r>
            <a:r>
              <a:rPr lang="ja-JP" altLang="en-US" sz="2200" dirty="0" smtClean="0"/>
              <a:t>）</a:t>
            </a:r>
            <a:endParaRPr lang="en-US" altLang="ja-JP" sz="2200" dirty="0" smtClean="0"/>
          </a:p>
          <a:p>
            <a:pPr marL="0" indent="0">
              <a:lnSpc>
                <a:spcPct val="150000"/>
              </a:lnSpc>
              <a:spcBef>
                <a:spcPts val="1200"/>
              </a:spcBef>
              <a:buNone/>
            </a:pPr>
            <a:r>
              <a:rPr lang="ja-JP" altLang="en-US" sz="2200" dirty="0" smtClean="0"/>
              <a:t>　 ☐ ④ ５～６時間</a:t>
            </a:r>
            <a:r>
              <a:rPr lang="ja-JP" altLang="en-US" sz="2200" dirty="0"/>
              <a:t>なら、本人が一人で</a:t>
            </a:r>
            <a:r>
              <a:rPr lang="ja-JP" altLang="en-US" sz="2200" dirty="0" smtClean="0"/>
              <a:t>過ごせる</a:t>
            </a:r>
            <a:endParaRPr lang="en-US" altLang="ja-JP" sz="2200" dirty="0" smtClean="0"/>
          </a:p>
          <a:p>
            <a:pPr marL="0" indent="0">
              <a:lnSpc>
                <a:spcPts val="2000"/>
              </a:lnSpc>
              <a:spcBef>
                <a:spcPts val="0"/>
              </a:spcBef>
              <a:buNone/>
            </a:pPr>
            <a:r>
              <a:rPr lang="ja-JP" altLang="en-US" sz="2800" dirty="0" smtClean="0"/>
              <a:t> 　　   </a:t>
            </a:r>
            <a:r>
              <a:rPr lang="ja-JP" altLang="en-US" sz="2000" dirty="0" smtClean="0"/>
              <a:t>（</a:t>
            </a:r>
            <a:r>
              <a:rPr lang="ja-JP" altLang="en-US" sz="2000" dirty="0"/>
              <a:t>夜間、一人で寝ることが、☐できる・☐できない</a:t>
            </a:r>
            <a:r>
              <a:rPr lang="ja-JP" altLang="en-US" sz="2000" dirty="0" smtClean="0"/>
              <a:t>）</a:t>
            </a:r>
            <a:endParaRPr lang="en-US" altLang="ja-JP" sz="2000" dirty="0" smtClean="0"/>
          </a:p>
          <a:p>
            <a:pPr marL="0" indent="0">
              <a:lnSpc>
                <a:spcPct val="200000"/>
              </a:lnSpc>
              <a:buNone/>
            </a:pPr>
            <a:r>
              <a:rPr lang="ja-JP" altLang="en-US" sz="2200" dirty="0" smtClean="0"/>
              <a:t> 　☐ ⑤ 食事と生活用品を届ければ、一人で過ごせる</a:t>
            </a:r>
            <a:endParaRPr lang="en-US" altLang="ja-JP" sz="2200" dirty="0" smtClean="0"/>
          </a:p>
          <a:p>
            <a:pPr marL="0" indent="0">
              <a:lnSpc>
                <a:spcPct val="200000"/>
              </a:lnSpc>
              <a:buNone/>
            </a:pPr>
            <a:r>
              <a:rPr lang="ja-JP" altLang="en-US" sz="2200" dirty="0" smtClean="0"/>
              <a:t> 　☐ ⑥ その他</a:t>
            </a:r>
            <a:endParaRPr lang="en-US" altLang="ja-JP" sz="2200" dirty="0" smtClean="0"/>
          </a:p>
          <a:p>
            <a:pPr marL="0" indent="0">
              <a:buNone/>
            </a:pPr>
            <a:r>
              <a:rPr lang="ja-JP" altLang="en-US" sz="1600" dirty="0" smtClean="0"/>
              <a:t> </a:t>
            </a:r>
            <a:endParaRPr lang="ja-JP" altLang="en-US" sz="1600" dirty="0"/>
          </a:p>
          <a:p>
            <a:pPr marL="0" indent="0">
              <a:buNone/>
            </a:pPr>
            <a:endParaRPr kumimoji="1" lang="ja-JP" altLang="en-US" sz="1600" dirty="0"/>
          </a:p>
        </p:txBody>
      </p:sp>
      <p:sp>
        <p:nvSpPr>
          <p:cNvPr id="5" name="大かっこ 4"/>
          <p:cNvSpPr/>
          <p:nvPr/>
        </p:nvSpPr>
        <p:spPr>
          <a:xfrm>
            <a:off x="935255" y="7456857"/>
            <a:ext cx="5394960" cy="14434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スライド番号プレースホルダー 3"/>
          <p:cNvSpPr txBox="1">
            <a:spLocks/>
          </p:cNvSpPr>
          <p:nvPr/>
        </p:nvSpPr>
        <p:spPr>
          <a:xfrm>
            <a:off x="5897880" y="9379004"/>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14</a:t>
            </a:r>
            <a:endParaRPr kumimoji="1" lang="ja-JP" altLang="en-US" dirty="0"/>
          </a:p>
        </p:txBody>
      </p:sp>
    </p:spTree>
    <p:extLst>
      <p:ext uri="{BB962C8B-B14F-4D97-AF65-F5344CB8AC3E}">
        <p14:creationId xmlns:p14="http://schemas.microsoft.com/office/powerpoint/2010/main" val="1193295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428" y="-28432"/>
            <a:ext cx="7062082" cy="10220182"/>
          </a:xfrm>
          <a:solidFill>
            <a:schemeClr val="bg1"/>
          </a:solidFill>
          <a:ln>
            <a:noFill/>
          </a:ln>
        </p:spPr>
        <p:txBody>
          <a:bodyPr>
            <a:normAutofit/>
          </a:bodyPr>
          <a:lstStyle/>
          <a:p>
            <a:pPr>
              <a:lnSpc>
                <a:spcPts val="2500"/>
              </a:lnSpc>
              <a:spcBef>
                <a:spcPts val="0"/>
              </a:spcBef>
            </a:pPr>
            <a:r>
              <a:rPr kumimoji="1" lang="ja-JP" altLang="en-US" sz="2400" dirty="0" smtClean="0"/>
              <a:t>　　</a:t>
            </a:r>
            <a:r>
              <a:rPr lang="ja-JP" altLang="en-US" sz="2400" dirty="0" smtClean="0">
                <a:latin typeface="+mn-ea"/>
              </a:rPr>
              <a:t>１）　</a:t>
            </a:r>
            <a:r>
              <a:rPr kumimoji="1" lang="ja-JP" altLang="en-US" sz="2200" dirty="0" smtClean="0"/>
              <a:t>普段利用している学校や福祉サービス事業所</a:t>
            </a:r>
            <a:r>
              <a:rPr kumimoji="1" lang="en-US" altLang="ja-JP" sz="2800" dirty="0" smtClean="0"/>
              <a:t/>
            </a:r>
            <a:br>
              <a:rPr kumimoji="1" lang="en-US" altLang="ja-JP" sz="2800" dirty="0" smtClean="0"/>
            </a:br>
            <a:r>
              <a:rPr lang="en-US" altLang="ja-JP" sz="2800" dirty="0" smtClean="0"/>
              <a:t/>
            </a:r>
            <a:br>
              <a:rPr lang="en-US" altLang="ja-JP" sz="2800" dirty="0" smtClean="0"/>
            </a:br>
            <a:r>
              <a:rPr lang="en-US" altLang="ja-JP" sz="2800" dirty="0" smtClean="0"/>
              <a:t/>
            </a:r>
            <a:br>
              <a:rPr lang="en-US" altLang="ja-JP" sz="2800" dirty="0" smtClean="0"/>
            </a:br>
            <a:r>
              <a:rPr lang="en-US" altLang="ja-JP" sz="2800" dirty="0" smtClean="0"/>
              <a:t/>
            </a:r>
            <a:br>
              <a:rPr lang="en-US" altLang="ja-JP" sz="2800" dirty="0" smtClean="0"/>
            </a:br>
            <a:r>
              <a:rPr lang="en-US" altLang="ja-JP" sz="2800" dirty="0"/>
              <a:t/>
            </a:r>
            <a:br>
              <a:rPr lang="en-US" altLang="ja-JP" sz="2800" dirty="0"/>
            </a:br>
            <a:r>
              <a:rPr lang="en-US" altLang="ja-JP" sz="2800" dirty="0" smtClean="0"/>
              <a:t/>
            </a:r>
            <a:br>
              <a:rPr lang="en-US" altLang="ja-JP" sz="2800" dirty="0" smtClean="0"/>
            </a:br>
            <a:r>
              <a:rPr lang="en-US" altLang="ja-JP" sz="2800" dirty="0"/>
              <a:t/>
            </a:r>
            <a:br>
              <a:rPr lang="en-US" altLang="ja-JP" sz="2800" dirty="0"/>
            </a:br>
            <a:r>
              <a:rPr lang="ja-JP" altLang="en-US" sz="2800" dirty="0"/>
              <a:t>　</a:t>
            </a:r>
            <a:r>
              <a:rPr lang="ja-JP" altLang="en-US" sz="2800" dirty="0" smtClean="0"/>
              <a:t>　</a:t>
            </a:r>
            <a:r>
              <a:rPr lang="en-US" altLang="ja-JP" sz="2800" dirty="0" smtClean="0"/>
              <a:t/>
            </a:r>
            <a:br>
              <a:rPr lang="en-US" altLang="ja-JP" sz="2800" dirty="0" smtClean="0"/>
            </a:br>
            <a:r>
              <a:rPr lang="en-US" altLang="ja-JP" sz="2800" dirty="0" smtClean="0"/>
              <a:t/>
            </a:r>
            <a:br>
              <a:rPr lang="en-US" altLang="ja-JP" sz="2800" dirty="0" smtClean="0"/>
            </a:br>
            <a:r>
              <a:rPr lang="en-US" altLang="ja-JP" sz="2800" dirty="0" smtClean="0"/>
              <a:t/>
            </a:r>
            <a:br>
              <a:rPr lang="en-US" altLang="ja-JP" sz="2800" dirty="0" smtClean="0"/>
            </a:br>
            <a:r>
              <a:rPr lang="en-US" altLang="ja-JP" sz="2800" dirty="0"/>
              <a:t/>
            </a:r>
            <a:br>
              <a:rPr lang="en-US" altLang="ja-JP" sz="2800" dirty="0"/>
            </a:br>
            <a:r>
              <a:rPr lang="en-US" altLang="ja-JP" sz="2800" dirty="0" smtClean="0"/>
              <a:t/>
            </a:r>
            <a:br>
              <a:rPr lang="en-US" altLang="ja-JP" sz="2800" dirty="0" smtClean="0"/>
            </a:br>
            <a:r>
              <a:rPr lang="ja-JP" altLang="en-US" sz="2800" dirty="0" smtClean="0"/>
              <a:t>　 </a:t>
            </a:r>
            <a:r>
              <a:rPr lang="ja-JP" altLang="en-US" sz="2400" dirty="0" smtClean="0">
                <a:latin typeface="+mn-ea"/>
              </a:rPr>
              <a:t>２）　</a:t>
            </a:r>
            <a:r>
              <a:rPr lang="ja-JP" altLang="en-US" sz="2200" dirty="0" smtClean="0">
                <a:latin typeface="+mn-ea"/>
              </a:rPr>
              <a:t>支援してくれそうな親戚や知人等</a:t>
            </a:r>
            <a:r>
              <a:rPr lang="en-US" altLang="ja-JP" sz="2200" dirty="0" smtClean="0">
                <a:latin typeface="+mn-ea"/>
              </a:rPr>
              <a:t/>
            </a:r>
            <a:br>
              <a:rPr lang="en-US" altLang="ja-JP" sz="2200" dirty="0" smtClean="0">
                <a:latin typeface="+mn-ea"/>
              </a:rPr>
            </a:br>
            <a:r>
              <a:rPr lang="en-US" altLang="ja-JP" sz="2200" dirty="0" smtClean="0">
                <a:latin typeface="+mn-ea"/>
              </a:rPr>
              <a:t/>
            </a:r>
            <a:br>
              <a:rPr lang="en-US" altLang="ja-JP" sz="2200" dirty="0" smtClean="0">
                <a:latin typeface="+mn-ea"/>
              </a:rPr>
            </a:br>
            <a:r>
              <a:rPr lang="en-US" altLang="ja-JP" sz="2400" dirty="0" smtClean="0">
                <a:latin typeface="+mn-ea"/>
              </a:rPr>
              <a:t/>
            </a:r>
            <a:br>
              <a:rPr lang="en-US" altLang="ja-JP" sz="2400" dirty="0" smtClean="0">
                <a:latin typeface="+mn-ea"/>
              </a:rPr>
            </a:br>
            <a:r>
              <a:rPr lang="en-US" altLang="ja-JP" sz="2400" dirty="0" smtClean="0">
                <a:latin typeface="+mn-ea"/>
              </a:rPr>
              <a:t/>
            </a:r>
            <a:br>
              <a:rPr lang="en-US" altLang="ja-JP" sz="2400" dirty="0" smtClean="0">
                <a:latin typeface="+mn-ea"/>
              </a:rPr>
            </a:br>
            <a:r>
              <a:rPr lang="en-US" altLang="ja-JP" sz="2400" dirty="0" smtClean="0">
                <a:latin typeface="+mn-ea"/>
              </a:rPr>
              <a:t/>
            </a:r>
            <a:br>
              <a:rPr lang="en-US" altLang="ja-JP" sz="2400" dirty="0" smtClean="0">
                <a:latin typeface="+mn-ea"/>
              </a:rPr>
            </a:br>
            <a:r>
              <a:rPr lang="en-US" altLang="ja-JP" sz="2400" dirty="0" smtClean="0">
                <a:latin typeface="+mn-ea"/>
              </a:rPr>
              <a:t/>
            </a:r>
            <a:br>
              <a:rPr lang="en-US" altLang="ja-JP" sz="2400" dirty="0" smtClean="0">
                <a:latin typeface="+mn-ea"/>
              </a:rPr>
            </a:br>
            <a:r>
              <a:rPr lang="en-US" altLang="ja-JP" sz="2400" dirty="0" smtClean="0">
                <a:latin typeface="+mn-ea"/>
              </a:rPr>
              <a:t/>
            </a:r>
            <a:br>
              <a:rPr lang="en-US" altLang="ja-JP" sz="2400" dirty="0" smtClean="0">
                <a:latin typeface="+mn-ea"/>
              </a:rPr>
            </a:br>
            <a:r>
              <a:rPr lang="en-US" altLang="ja-JP" sz="2400" dirty="0" smtClean="0">
                <a:latin typeface="+mn-ea"/>
              </a:rPr>
              <a:t/>
            </a:r>
            <a:br>
              <a:rPr lang="en-US" altLang="ja-JP" sz="2400" dirty="0" smtClean="0">
                <a:latin typeface="+mn-ea"/>
              </a:rPr>
            </a:br>
            <a:r>
              <a:rPr lang="en-US" altLang="ja-JP" sz="2400" dirty="0">
                <a:latin typeface="+mn-ea"/>
              </a:rPr>
              <a:t/>
            </a:r>
            <a:br>
              <a:rPr lang="en-US" altLang="ja-JP" sz="2400" dirty="0">
                <a:latin typeface="+mn-ea"/>
              </a:rPr>
            </a:br>
            <a:r>
              <a:rPr lang="en-US" altLang="ja-JP" sz="2400" dirty="0" smtClean="0">
                <a:latin typeface="+mn-ea"/>
              </a:rPr>
              <a:t/>
            </a:r>
            <a:br>
              <a:rPr lang="en-US" altLang="ja-JP" sz="2400" dirty="0" smtClean="0">
                <a:latin typeface="+mn-ea"/>
              </a:rPr>
            </a:br>
            <a:r>
              <a:rPr lang="en-US" altLang="ja-JP" sz="2800" dirty="0" smtClean="0"/>
              <a:t/>
            </a:r>
            <a:br>
              <a:rPr lang="en-US" altLang="ja-JP" sz="2800" dirty="0" smtClean="0"/>
            </a:br>
            <a:r>
              <a:rPr lang="en-US" altLang="ja-JP" sz="2800" dirty="0" smtClean="0"/>
              <a:t/>
            </a:r>
            <a:br>
              <a:rPr lang="en-US" altLang="ja-JP" sz="2800" dirty="0" smtClean="0"/>
            </a:br>
            <a:r>
              <a:rPr lang="ja-JP" altLang="en-US" sz="2800" dirty="0" smtClean="0"/>
              <a:t>　　　</a:t>
            </a:r>
            <a:r>
              <a:rPr lang="en-US" altLang="ja-JP" sz="2800" dirty="0"/>
              <a:t/>
            </a:r>
            <a:br>
              <a:rPr lang="en-US" altLang="ja-JP" sz="2800" dirty="0"/>
            </a:br>
            <a:r>
              <a:rPr lang="ja-JP" altLang="en-US" sz="2800" dirty="0" smtClean="0"/>
              <a:t>　  </a:t>
            </a:r>
            <a:r>
              <a:rPr lang="en-US" altLang="ja-JP" sz="2800" dirty="0" smtClean="0"/>
              <a:t/>
            </a:r>
            <a:br>
              <a:rPr lang="en-US" altLang="ja-JP" sz="2800" dirty="0" smtClean="0"/>
            </a:br>
            <a:r>
              <a:rPr lang="en-US" altLang="ja-JP" sz="2800" dirty="0"/>
              <a:t> </a:t>
            </a:r>
            <a:r>
              <a:rPr lang="en-US" altLang="ja-JP" sz="2800" dirty="0" smtClean="0"/>
              <a:t>   </a:t>
            </a:r>
            <a:r>
              <a:rPr lang="en-US" altLang="ja-JP" sz="1600" dirty="0"/>
              <a:t/>
            </a:r>
            <a:br>
              <a:rPr lang="en-US" altLang="ja-JP" sz="1600" dirty="0"/>
            </a:br>
            <a:endParaRPr kumimoji="1" lang="ja-JP" altLang="en-US" sz="16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25704954"/>
              </p:ext>
            </p:extLst>
          </p:nvPr>
        </p:nvGraphicFramePr>
        <p:xfrm>
          <a:off x="635248" y="958204"/>
          <a:ext cx="5960420" cy="3141049"/>
        </p:xfrm>
        <a:graphic>
          <a:graphicData uri="http://schemas.openxmlformats.org/drawingml/2006/table">
            <a:tbl>
              <a:tblPr firstRow="1" bandRow="1">
                <a:tableStyleId>{5C22544A-7EE6-4342-B048-85BDC9FD1C3A}</a:tableStyleId>
              </a:tblPr>
              <a:tblGrid>
                <a:gridCol w="2842398">
                  <a:extLst>
                    <a:ext uri="{9D8B030D-6E8A-4147-A177-3AD203B41FA5}">
                      <a16:colId xmlns:a16="http://schemas.microsoft.com/office/drawing/2014/main" val="20000"/>
                    </a:ext>
                  </a:extLst>
                </a:gridCol>
                <a:gridCol w="3118022">
                  <a:extLst>
                    <a:ext uri="{9D8B030D-6E8A-4147-A177-3AD203B41FA5}">
                      <a16:colId xmlns:a16="http://schemas.microsoft.com/office/drawing/2014/main" val="20001"/>
                    </a:ext>
                  </a:extLst>
                </a:gridCol>
              </a:tblGrid>
              <a:tr h="385013">
                <a:tc>
                  <a:txBody>
                    <a:bodyPr/>
                    <a:lstStyle/>
                    <a:p>
                      <a:pPr algn="ctr">
                        <a:lnSpc>
                          <a:spcPct val="150000"/>
                        </a:lnSpc>
                      </a:pPr>
                      <a:r>
                        <a:rPr kumimoji="1" lang="ja-JP" altLang="en-US" sz="1200" b="0" dirty="0" smtClean="0">
                          <a:solidFill>
                            <a:schemeClr val="tx1"/>
                          </a:solidFill>
                        </a:rPr>
                        <a:t>学校・事業所名</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pPr>
                      <a:r>
                        <a:rPr kumimoji="1" lang="ja-JP" altLang="en-US" sz="1200" b="0" dirty="0" smtClean="0">
                          <a:solidFill>
                            <a:schemeClr val="tx1"/>
                          </a:solidFill>
                        </a:rPr>
                        <a:t>連絡先（電話番号）</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4222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891">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147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222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222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969995077"/>
              </p:ext>
            </p:extLst>
          </p:nvPr>
        </p:nvGraphicFramePr>
        <p:xfrm>
          <a:off x="653655" y="4866732"/>
          <a:ext cx="5960421" cy="2742655"/>
        </p:xfrm>
        <a:graphic>
          <a:graphicData uri="http://schemas.openxmlformats.org/drawingml/2006/table">
            <a:tbl>
              <a:tblPr firstRow="1" bandRow="1">
                <a:tableStyleId>{5C22544A-7EE6-4342-B048-85BDC9FD1C3A}</a:tableStyleId>
              </a:tblPr>
              <a:tblGrid>
                <a:gridCol w="1657271">
                  <a:extLst>
                    <a:ext uri="{9D8B030D-6E8A-4147-A177-3AD203B41FA5}">
                      <a16:colId xmlns:a16="http://schemas.microsoft.com/office/drawing/2014/main" val="20000"/>
                    </a:ext>
                  </a:extLst>
                </a:gridCol>
                <a:gridCol w="1540144">
                  <a:extLst>
                    <a:ext uri="{9D8B030D-6E8A-4147-A177-3AD203B41FA5}">
                      <a16:colId xmlns:a16="http://schemas.microsoft.com/office/drawing/2014/main" val="20001"/>
                    </a:ext>
                  </a:extLst>
                </a:gridCol>
                <a:gridCol w="1648236">
                  <a:extLst>
                    <a:ext uri="{9D8B030D-6E8A-4147-A177-3AD203B41FA5}">
                      <a16:colId xmlns:a16="http://schemas.microsoft.com/office/drawing/2014/main" val="20002"/>
                    </a:ext>
                  </a:extLst>
                </a:gridCol>
                <a:gridCol w="1114770">
                  <a:extLst>
                    <a:ext uri="{9D8B030D-6E8A-4147-A177-3AD203B41FA5}">
                      <a16:colId xmlns:a16="http://schemas.microsoft.com/office/drawing/2014/main" val="20003"/>
                    </a:ext>
                  </a:extLst>
                </a:gridCol>
              </a:tblGrid>
              <a:tr h="497303">
                <a:tc>
                  <a:txBody>
                    <a:bodyPr/>
                    <a:lstStyle/>
                    <a:p>
                      <a:pPr algn="ctr">
                        <a:lnSpc>
                          <a:spcPct val="100000"/>
                        </a:lnSpc>
                        <a:spcBef>
                          <a:spcPts val="600"/>
                        </a:spcBef>
                      </a:pPr>
                      <a:r>
                        <a:rPr kumimoji="1" lang="ja-JP" altLang="en-US" b="0" dirty="0" smtClean="0">
                          <a:solidFill>
                            <a:schemeClr val="tx1"/>
                          </a:solidFill>
                        </a:rPr>
                        <a:t>（ふりがな）</a:t>
                      </a:r>
                      <a:endParaRPr kumimoji="1" lang="en-US" altLang="ja-JP" b="0" dirty="0" smtClean="0">
                        <a:solidFill>
                          <a:schemeClr val="tx1"/>
                        </a:solidFill>
                      </a:endParaRPr>
                    </a:p>
                    <a:p>
                      <a:pPr algn="ctr">
                        <a:lnSpc>
                          <a:spcPct val="100000"/>
                        </a:lnSpc>
                        <a:spcBef>
                          <a:spcPts val="0"/>
                        </a:spcBef>
                      </a:pPr>
                      <a:r>
                        <a:rPr kumimoji="1" lang="ja-JP" altLang="en-US" sz="1200" b="0" dirty="0" smtClean="0">
                          <a:solidFill>
                            <a:schemeClr val="tx1"/>
                          </a:solidFill>
                        </a:rPr>
                        <a:t>お名前</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連 </a:t>
                      </a:r>
                      <a:r>
                        <a:rPr kumimoji="1" lang="ja-JP" altLang="en-US" sz="1200" b="0" baseline="0" dirty="0" smtClean="0">
                          <a:solidFill>
                            <a:schemeClr val="tx1"/>
                          </a:solidFill>
                        </a:rPr>
                        <a:t> </a:t>
                      </a:r>
                      <a:r>
                        <a:rPr kumimoji="1" lang="ja-JP" altLang="en-US" sz="1200" b="0" dirty="0" smtClean="0">
                          <a:solidFill>
                            <a:schemeClr val="tx1"/>
                          </a:solidFill>
                        </a:rPr>
                        <a:t>絡  先</a:t>
                      </a:r>
                      <a:endParaRPr kumimoji="1" lang="en-US" altLang="ja-JP" sz="1200" b="0" dirty="0" smtClean="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200000"/>
                        </a:lnSpc>
                      </a:pPr>
                      <a:r>
                        <a:rPr kumimoji="1" lang="ja-JP" altLang="en-US" sz="1200" b="0" dirty="0" smtClean="0">
                          <a:solidFill>
                            <a:schemeClr val="tx1"/>
                          </a:solidFill>
                        </a:rPr>
                        <a:t>依頼可能な内容</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200000"/>
                        </a:lnSpc>
                      </a:pPr>
                      <a:r>
                        <a:rPr kumimoji="1" lang="ja-JP" altLang="en-US" sz="1200" b="0" dirty="0" smtClean="0">
                          <a:solidFill>
                            <a:schemeClr val="tx1"/>
                          </a:solidFill>
                        </a:rPr>
                        <a:t>居住市町等</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61338">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6133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1338">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133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スライド番号プレースホルダー 3"/>
          <p:cNvSpPr txBox="1">
            <a:spLocks/>
          </p:cNvSpPr>
          <p:nvPr/>
        </p:nvSpPr>
        <p:spPr>
          <a:xfrm>
            <a:off x="5931557" y="9509760"/>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15</a:t>
            </a:r>
            <a:endParaRPr kumimoji="1" lang="ja-JP" altLang="en-US" dirty="0"/>
          </a:p>
        </p:txBody>
      </p:sp>
      <p:sp>
        <p:nvSpPr>
          <p:cNvPr id="3" name="テキスト ボックス 2"/>
          <p:cNvSpPr txBox="1"/>
          <p:nvPr/>
        </p:nvSpPr>
        <p:spPr>
          <a:xfrm>
            <a:off x="635248" y="8007432"/>
            <a:ext cx="5978828" cy="1513235"/>
          </a:xfrm>
          <a:prstGeom prst="rect">
            <a:avLst/>
          </a:prstGeom>
          <a:noFill/>
        </p:spPr>
        <p:txBody>
          <a:bodyPr wrap="square" rtlCol="0">
            <a:spAutoFit/>
          </a:bodyPr>
          <a:lstStyle/>
          <a:p>
            <a:pPr>
              <a:spcAft>
                <a:spcPts val="600"/>
              </a:spcAft>
            </a:pPr>
            <a:r>
              <a:rPr lang="en-US" altLang="ja-JP" sz="1600" dirty="0" smtClean="0"/>
              <a:t>【</a:t>
            </a:r>
            <a:r>
              <a:rPr lang="ja-JP" altLang="en-US" sz="1600" dirty="0" smtClean="0"/>
              <a:t>補足</a:t>
            </a:r>
            <a:r>
              <a:rPr lang="en-US" altLang="ja-JP" sz="1600" dirty="0" smtClean="0"/>
              <a:t>】</a:t>
            </a:r>
          </a:p>
          <a:p>
            <a:r>
              <a:rPr lang="en-US" altLang="ja-JP" sz="1600" dirty="0" smtClean="0"/>
              <a:t>※1 </a:t>
            </a:r>
            <a:r>
              <a:rPr lang="ja-JP" altLang="en-US" sz="1600" dirty="0" smtClean="0"/>
              <a:t>上記、２）には、直接</a:t>
            </a:r>
            <a:r>
              <a:rPr lang="ja-JP" altLang="en-US" sz="1600" dirty="0"/>
              <a:t>介護はなくとも、食事準備や買物</a:t>
            </a:r>
            <a:r>
              <a:rPr lang="ja-JP" altLang="en-US" sz="1600" dirty="0" smtClean="0"/>
              <a:t>代行の支</a:t>
            </a:r>
            <a:endParaRPr lang="en-US" altLang="ja-JP" sz="1600" dirty="0" smtClean="0"/>
          </a:p>
          <a:p>
            <a:r>
              <a:rPr lang="en-US" altLang="ja-JP" sz="1600" dirty="0"/>
              <a:t> </a:t>
            </a:r>
            <a:r>
              <a:rPr lang="en-US" altLang="ja-JP" sz="1600" dirty="0" smtClean="0"/>
              <a:t>       </a:t>
            </a:r>
            <a:r>
              <a:rPr lang="ja-JP" altLang="en-US" sz="1600" dirty="0" smtClean="0"/>
              <a:t>援を</a:t>
            </a:r>
            <a:r>
              <a:rPr lang="ja-JP" altLang="en-US" sz="1600" dirty="0"/>
              <a:t>していただけそう</a:t>
            </a:r>
            <a:r>
              <a:rPr lang="ja-JP" altLang="en-US" sz="1600" dirty="0" smtClean="0"/>
              <a:t>な</a:t>
            </a:r>
            <a:r>
              <a:rPr lang="ja-JP" altLang="en-US" sz="1600" dirty="0"/>
              <a:t>親戚や知人等</a:t>
            </a:r>
            <a:r>
              <a:rPr lang="ja-JP" altLang="en-US" sz="1600" dirty="0" smtClean="0"/>
              <a:t>の人を</a:t>
            </a:r>
            <a:r>
              <a:rPr lang="ja-JP" altLang="en-US" sz="1600" dirty="0"/>
              <a:t>記入</a:t>
            </a:r>
            <a:r>
              <a:rPr lang="ja-JP" altLang="en-US" sz="1600" dirty="0" smtClean="0"/>
              <a:t>ください</a:t>
            </a:r>
            <a:endParaRPr lang="en-US" altLang="ja-JP" sz="1600" dirty="0" smtClean="0"/>
          </a:p>
          <a:p>
            <a:pPr>
              <a:lnSpc>
                <a:spcPts val="1400"/>
              </a:lnSpc>
            </a:pPr>
            <a:r>
              <a:rPr lang="en-US" altLang="ja-JP" sz="1600" dirty="0"/>
              <a:t/>
            </a:r>
            <a:br>
              <a:rPr lang="en-US" altLang="ja-JP" sz="1600" dirty="0"/>
            </a:br>
            <a:r>
              <a:rPr lang="en-US" altLang="ja-JP" sz="1600" dirty="0" smtClean="0"/>
              <a:t>※2  </a:t>
            </a:r>
            <a:r>
              <a:rPr lang="ja-JP" altLang="en-US" sz="1600" dirty="0" smtClean="0"/>
              <a:t>待機中</a:t>
            </a:r>
            <a:r>
              <a:rPr lang="ja-JP" altLang="en-US" sz="1600" dirty="0"/>
              <a:t>のご本人の支援をしていくうえで、記載いた</a:t>
            </a:r>
            <a:r>
              <a:rPr lang="ja-JP" altLang="en-US" sz="1600" dirty="0" smtClean="0"/>
              <a:t>だい</a:t>
            </a:r>
            <a:r>
              <a:rPr lang="en-US" altLang="ja-JP" sz="1600" dirty="0" smtClean="0"/>
              <a:t> </a:t>
            </a:r>
            <a:r>
              <a:rPr lang="ja-JP" altLang="en-US" sz="1600" dirty="0" smtClean="0"/>
              <a:t>た学校</a:t>
            </a:r>
            <a:endParaRPr lang="en-US" altLang="ja-JP" sz="1600" dirty="0" smtClean="0"/>
          </a:p>
          <a:p>
            <a:r>
              <a:rPr lang="ja-JP" altLang="en-US" sz="1600" dirty="0"/>
              <a:t>　</a:t>
            </a:r>
            <a:r>
              <a:rPr lang="ja-JP" altLang="en-US" sz="1600" dirty="0" smtClean="0"/>
              <a:t>　　や事業所あるいは親戚等と</a:t>
            </a:r>
            <a:r>
              <a:rPr lang="ja-JP" altLang="en-US" sz="1600" dirty="0"/>
              <a:t>連絡</a:t>
            </a:r>
            <a:r>
              <a:rPr lang="ja-JP" altLang="en-US" sz="1600" dirty="0" smtClean="0"/>
              <a:t>をとりますので、ご承知ください　</a:t>
            </a:r>
            <a:endParaRPr kumimoji="1" lang="ja-JP" altLang="en-US" sz="1600" dirty="0"/>
          </a:p>
        </p:txBody>
      </p:sp>
    </p:spTree>
    <p:extLst>
      <p:ext uri="{BB962C8B-B14F-4D97-AF65-F5344CB8AC3E}">
        <p14:creationId xmlns:p14="http://schemas.microsoft.com/office/powerpoint/2010/main" val="4095737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473" y="-92242"/>
            <a:ext cx="7108642" cy="10159441"/>
          </a:xfrm>
          <a:solidFill>
            <a:schemeClr val="bg1"/>
          </a:solidFill>
        </p:spPr>
        <p:txBody>
          <a:bodyPr>
            <a:normAutofit/>
          </a:bodyPr>
          <a:lstStyle/>
          <a:p>
            <a:pPr>
              <a:spcBef>
                <a:spcPts val="1200"/>
              </a:spcBef>
            </a:pPr>
            <a:r>
              <a:rPr kumimoji="1" lang="ja-JP" altLang="en-US" sz="2400" dirty="0" smtClean="0"/>
              <a:t> 　　○待機の２週間を乗り切るための確認事項</a:t>
            </a:r>
            <a:r>
              <a:rPr kumimoji="1" lang="en-US" altLang="ja-JP" sz="2400" dirty="0" smtClean="0"/>
              <a:t/>
            </a:r>
            <a:br>
              <a:rPr kumimoji="1" lang="en-US" altLang="ja-JP" sz="2400" dirty="0" smtClean="0"/>
            </a:br>
            <a:r>
              <a:rPr kumimoji="1" lang="ja-JP" altLang="en-US" sz="2400" dirty="0" smtClean="0"/>
              <a:t>　  　　　</a:t>
            </a:r>
            <a:r>
              <a:rPr lang="ja-JP" altLang="en-US" sz="1800" dirty="0" smtClean="0"/>
              <a:t>★</a:t>
            </a:r>
            <a:r>
              <a:rPr lang="ja-JP" altLang="en-US" sz="1800" dirty="0"/>
              <a:t>以下</a:t>
            </a:r>
            <a:r>
              <a:rPr kumimoji="1" lang="ja-JP" altLang="en-US" sz="1800" dirty="0" smtClean="0"/>
              <a:t>、障がい</a:t>
            </a:r>
            <a:r>
              <a:rPr lang="ja-JP" altLang="en-US" sz="1800" dirty="0" smtClean="0"/>
              <a:t>のある</a:t>
            </a:r>
            <a:r>
              <a:rPr kumimoji="1" lang="ja-JP" altLang="en-US" sz="1800" dirty="0" smtClean="0"/>
              <a:t>人についてお尋ねします。★</a:t>
            </a:r>
            <a:r>
              <a:rPr kumimoji="1" lang="en-US" altLang="ja-JP" sz="1800" dirty="0" smtClean="0"/>
              <a:t/>
            </a:r>
            <a:br>
              <a:rPr kumimoji="1" lang="en-US" altLang="ja-JP" sz="1800" dirty="0" smtClean="0"/>
            </a:br>
            <a:r>
              <a:rPr lang="en-US" altLang="ja-JP" sz="1400" dirty="0"/>
              <a:t/>
            </a:r>
            <a:br>
              <a:rPr lang="en-US" altLang="ja-JP" sz="1400" dirty="0"/>
            </a:br>
            <a:r>
              <a:rPr lang="en-US" altLang="ja-JP" sz="1400" dirty="0" smtClean="0"/>
              <a:t/>
            </a:r>
            <a:br>
              <a:rPr lang="en-US" altLang="ja-JP" sz="1400" dirty="0" smtClean="0"/>
            </a:br>
            <a:r>
              <a:rPr lang="en-US" altLang="ja-JP" sz="1400" dirty="0"/>
              <a:t/>
            </a:r>
            <a:br>
              <a:rPr lang="en-US" altLang="ja-JP" sz="1400" dirty="0"/>
            </a:br>
            <a:r>
              <a:rPr kumimoji="1" lang="en-US" altLang="ja-JP" sz="1400" dirty="0" smtClean="0"/>
              <a:t/>
            </a:r>
            <a:br>
              <a:rPr kumimoji="1" lang="en-US" altLang="ja-JP" sz="1400" dirty="0" smtClean="0"/>
            </a:br>
            <a:r>
              <a:rPr lang="en-US" altLang="ja-JP" sz="2400" dirty="0"/>
              <a:t/>
            </a:r>
            <a:br>
              <a:rPr lang="en-US" altLang="ja-JP" sz="2400" dirty="0"/>
            </a:br>
            <a:r>
              <a:rPr kumimoji="1" lang="en-US" altLang="ja-JP" sz="2400" dirty="0" smtClean="0"/>
              <a:t/>
            </a:r>
            <a:br>
              <a:rPr kumimoji="1"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endParaRPr kumimoji="1" lang="ja-JP" altLang="en-US" sz="24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95835413"/>
              </p:ext>
            </p:extLst>
          </p:nvPr>
        </p:nvGraphicFramePr>
        <p:xfrm>
          <a:off x="468399" y="1852401"/>
          <a:ext cx="6064898" cy="6989498"/>
        </p:xfrm>
        <a:graphic>
          <a:graphicData uri="http://schemas.openxmlformats.org/drawingml/2006/table">
            <a:tbl>
              <a:tblPr firstRow="1" bandRow="1">
                <a:tableStyleId>{5C22544A-7EE6-4342-B048-85BDC9FD1C3A}</a:tableStyleId>
              </a:tblPr>
              <a:tblGrid>
                <a:gridCol w="1803384">
                  <a:extLst>
                    <a:ext uri="{9D8B030D-6E8A-4147-A177-3AD203B41FA5}">
                      <a16:colId xmlns:a16="http://schemas.microsoft.com/office/drawing/2014/main" val="20000"/>
                    </a:ext>
                  </a:extLst>
                </a:gridCol>
                <a:gridCol w="4261514">
                  <a:extLst>
                    <a:ext uri="{9D8B030D-6E8A-4147-A177-3AD203B41FA5}">
                      <a16:colId xmlns:a16="http://schemas.microsoft.com/office/drawing/2014/main" val="20001"/>
                    </a:ext>
                  </a:extLst>
                </a:gridCol>
              </a:tblGrid>
              <a:tr h="0">
                <a:tc>
                  <a:txBody>
                    <a:bodyPr/>
                    <a:lstStyle/>
                    <a:p>
                      <a:r>
                        <a:rPr kumimoji="1" lang="ja-JP" altLang="en-US" sz="1400" b="0" dirty="0" smtClean="0">
                          <a:solidFill>
                            <a:schemeClr val="tx1"/>
                          </a:solidFill>
                        </a:rPr>
                        <a:t>①＜服薬のある人＞</a:t>
                      </a:r>
                      <a:r>
                        <a:rPr kumimoji="1" lang="en-US" altLang="ja-JP" sz="1400" b="0" baseline="0" dirty="0" smtClean="0">
                          <a:solidFill>
                            <a:schemeClr val="tx1"/>
                          </a:solidFill>
                        </a:rPr>
                        <a:t>  </a:t>
                      </a:r>
                    </a:p>
                    <a:p>
                      <a:r>
                        <a:rPr kumimoji="1" lang="en-US" altLang="ja-JP" sz="1400" b="0" baseline="0" dirty="0" smtClean="0">
                          <a:solidFill>
                            <a:schemeClr val="tx1"/>
                          </a:solidFill>
                        </a:rPr>
                        <a:t>   </a:t>
                      </a:r>
                      <a:r>
                        <a:rPr kumimoji="1" lang="ja-JP" altLang="en-US" sz="1400" b="0" dirty="0" smtClean="0">
                          <a:solidFill>
                            <a:schemeClr val="tx1"/>
                          </a:solidFill>
                        </a:rPr>
                        <a:t>最新の「お薬手帳」</a:t>
                      </a:r>
                      <a:endParaRPr kumimoji="1" lang="en-US" altLang="ja-JP" sz="1400" b="0" dirty="0" smtClean="0">
                        <a:solidFill>
                          <a:schemeClr val="tx1"/>
                        </a:solidFill>
                      </a:endParaRPr>
                    </a:p>
                    <a:p>
                      <a:r>
                        <a:rPr kumimoji="1" lang="ja-JP" altLang="en-US" sz="1400" b="0" dirty="0" smtClean="0">
                          <a:solidFill>
                            <a:schemeClr val="tx1"/>
                          </a:solidFill>
                        </a:rPr>
                        <a:t>　は、どこにあります</a:t>
                      </a:r>
                      <a:endParaRPr kumimoji="1" lang="en-US" altLang="ja-JP" sz="1400" b="0" dirty="0" smtClean="0">
                        <a:solidFill>
                          <a:schemeClr val="tx1"/>
                        </a:solidFill>
                      </a:endParaRPr>
                    </a:p>
                    <a:p>
                      <a:r>
                        <a:rPr kumimoji="1" lang="ja-JP" altLang="en-US" sz="1400" b="0" dirty="0" smtClean="0">
                          <a:solidFill>
                            <a:schemeClr val="tx1"/>
                          </a:solidFill>
                        </a:rPr>
                        <a:t>　か？</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41397">
                <a:tc>
                  <a:txBody>
                    <a:bodyPr/>
                    <a:lstStyle/>
                    <a:p>
                      <a:r>
                        <a:rPr kumimoji="1" lang="ja-JP" altLang="en-US" sz="1400" dirty="0" smtClean="0"/>
                        <a:t>②主に受診している</a:t>
                      </a:r>
                      <a:endParaRPr kumimoji="1" lang="en-US" altLang="ja-JP" sz="1400" dirty="0" smtClean="0"/>
                    </a:p>
                    <a:p>
                      <a:pPr algn="l"/>
                      <a:r>
                        <a:rPr kumimoji="1" lang="ja-JP" altLang="en-US" sz="1400" dirty="0" smtClean="0"/>
                        <a:t>　</a:t>
                      </a:r>
                      <a:r>
                        <a:rPr kumimoji="1" lang="ja-JP" altLang="en-US" sz="1400" spc="-100" baseline="0" dirty="0" smtClean="0"/>
                        <a:t>病院はありま</a:t>
                      </a:r>
                      <a:r>
                        <a:rPr kumimoji="1" lang="ja-JP" altLang="en-US" sz="1400" spc="-100" dirty="0" smtClean="0"/>
                        <a:t>すか？</a:t>
                      </a:r>
                      <a:endParaRPr kumimoji="1" lang="en-US" altLang="ja-JP" sz="1400" spc="-100" dirty="0" smtClean="0"/>
                    </a:p>
                    <a:p>
                      <a:r>
                        <a:rPr kumimoji="1" lang="ja-JP" altLang="en-US" sz="1400" dirty="0" smtClean="0"/>
                        <a:t>　（訪問看護を利用し</a:t>
                      </a:r>
                      <a:endParaRPr kumimoji="1" lang="en-US" altLang="ja-JP" sz="1400" dirty="0" smtClean="0"/>
                    </a:p>
                    <a:p>
                      <a:r>
                        <a:rPr kumimoji="1" lang="ja-JP" altLang="en-US" sz="1400" dirty="0" smtClean="0"/>
                        <a:t>　</a:t>
                      </a:r>
                      <a:r>
                        <a:rPr kumimoji="1" lang="ja-JP" altLang="en-US" sz="1400" dirty="0" err="1" smtClean="0"/>
                        <a:t>て</a:t>
                      </a:r>
                      <a:r>
                        <a:rPr kumimoji="1" lang="ja-JP" altLang="en-US" sz="1400" dirty="0" smtClean="0"/>
                        <a:t>いる場合は、それ</a:t>
                      </a:r>
                      <a:endParaRPr kumimoji="1" lang="en-US" altLang="ja-JP" sz="1400" dirty="0" smtClean="0"/>
                    </a:p>
                    <a:p>
                      <a:r>
                        <a:rPr kumimoji="1" lang="ja-JP" altLang="en-US" sz="1400" dirty="0" smtClean="0"/>
                        <a:t>　も記入ください）</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600"/>
                        </a:spcBef>
                      </a:pPr>
                      <a:r>
                        <a:rPr kumimoji="1" lang="ja-JP" altLang="en-US" sz="1400" dirty="0" smtClean="0"/>
                        <a:t>①病院の名前</a:t>
                      </a:r>
                      <a:endParaRPr kumimoji="1" lang="en-US" altLang="ja-JP" sz="1400" dirty="0" smtClean="0"/>
                    </a:p>
                    <a:p>
                      <a:pPr algn="dist">
                        <a:spcBef>
                          <a:spcPts val="0"/>
                        </a:spcBef>
                      </a:pPr>
                      <a:r>
                        <a:rPr kumimoji="1" lang="ja-JP" altLang="en-US" sz="1400" dirty="0" smtClean="0"/>
                        <a:t>（）</a:t>
                      </a:r>
                      <a:endParaRPr kumimoji="1" lang="en-US" altLang="ja-JP" sz="1400" dirty="0" smtClean="0"/>
                    </a:p>
                    <a:p>
                      <a:pPr>
                        <a:spcBef>
                          <a:spcPts val="600"/>
                        </a:spcBef>
                      </a:pPr>
                      <a:r>
                        <a:rPr kumimoji="1" lang="ja-JP" altLang="en-US" sz="1400" dirty="0" smtClean="0"/>
                        <a:t>担当医師（　　　   　　　　　　　　　　　　　）</a:t>
                      </a:r>
                      <a:endParaRPr kumimoji="1" lang="en-US" altLang="ja-JP" sz="1400" dirty="0" smtClean="0"/>
                    </a:p>
                    <a:p>
                      <a:pPr>
                        <a:spcBef>
                          <a:spcPts val="600"/>
                        </a:spcBef>
                      </a:pPr>
                      <a:r>
                        <a:rPr kumimoji="1" lang="ja-JP" altLang="en-US" sz="1400" dirty="0" smtClean="0"/>
                        <a:t>電話番号（　　　   　　　　　　　　　　　　　）</a:t>
                      </a:r>
                      <a:endParaRPr kumimoji="1" lang="en-US" altLang="ja-JP" sz="1400" dirty="0" smtClean="0"/>
                    </a:p>
                    <a:p>
                      <a:pPr>
                        <a:spcBef>
                          <a:spcPts val="1200"/>
                        </a:spcBef>
                      </a:pPr>
                      <a:r>
                        <a:rPr kumimoji="1" lang="ja-JP" altLang="en-US" sz="1400" dirty="0" smtClean="0"/>
                        <a:t>②病院の名前</a:t>
                      </a:r>
                      <a:endParaRPr kumimoji="1" lang="en-US" altLang="ja-JP" sz="1400" dirty="0" smtClean="0"/>
                    </a:p>
                    <a:p>
                      <a:pPr algn="dist">
                        <a:spcBef>
                          <a:spcPts val="0"/>
                        </a:spcBef>
                      </a:pPr>
                      <a:r>
                        <a:rPr kumimoji="1" lang="ja-JP" altLang="en-US" sz="1400" dirty="0" smtClean="0"/>
                        <a:t>（）</a:t>
                      </a:r>
                      <a:endParaRPr kumimoji="1" lang="en-US" altLang="ja-JP" sz="1400" dirty="0" smtClean="0"/>
                    </a:p>
                    <a:p>
                      <a:pPr>
                        <a:spcBef>
                          <a:spcPts val="600"/>
                        </a:spcBef>
                      </a:pPr>
                      <a:r>
                        <a:rPr kumimoji="1" lang="ja-JP" altLang="en-US" sz="1400" dirty="0" smtClean="0"/>
                        <a:t>担当医師（　　　   　　　　　　　　　　　　　）</a:t>
                      </a:r>
                      <a:endParaRPr kumimoji="1" lang="en-US" altLang="ja-JP" sz="1400" dirty="0" smtClean="0"/>
                    </a:p>
                    <a:p>
                      <a:pPr>
                        <a:spcBef>
                          <a:spcPts val="600"/>
                        </a:spcBef>
                      </a:pPr>
                      <a:r>
                        <a:rPr kumimoji="1" lang="ja-JP" altLang="en-US" sz="1400" dirty="0" smtClean="0"/>
                        <a:t>電話番号（　　　   　　　　　　　　　　　　　）</a:t>
                      </a:r>
                      <a:endParaRPr kumimoji="1" lang="en-US" altLang="ja-JP"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83069">
                <a:tc>
                  <a:txBody>
                    <a:bodyPr/>
                    <a:lstStyle/>
                    <a:p>
                      <a:r>
                        <a:rPr kumimoji="1" lang="ja-JP" altLang="en-US" sz="1400" dirty="0" smtClean="0"/>
                        <a:t>③待機期間中に、必</a:t>
                      </a:r>
                      <a:endParaRPr kumimoji="1" lang="en-US" altLang="ja-JP" sz="1400" dirty="0" smtClean="0"/>
                    </a:p>
                    <a:p>
                      <a:r>
                        <a:rPr kumimoji="1" lang="ja-JP" altLang="en-US" sz="1400" dirty="0" smtClean="0"/>
                        <a:t>　要となる定期通院</a:t>
                      </a:r>
                      <a:endParaRPr kumimoji="1" lang="en-US" altLang="ja-JP" sz="1400" dirty="0" smtClean="0"/>
                    </a:p>
                    <a:p>
                      <a:r>
                        <a:rPr kumimoji="1" lang="ja-JP" altLang="en-US" sz="1400" dirty="0" smtClean="0"/>
                        <a:t>　や、薬の受け取りが</a:t>
                      </a:r>
                      <a:endParaRPr kumimoji="1" lang="en-US" altLang="ja-JP" sz="1400" dirty="0" smtClean="0"/>
                    </a:p>
                    <a:p>
                      <a:r>
                        <a:rPr kumimoji="1" lang="ja-JP" altLang="en-US" sz="1400" dirty="0" smtClean="0"/>
                        <a:t>　ありますか？</a:t>
                      </a:r>
                      <a:endParaRPr kumimoji="1" lang="en-US" altLang="ja-JP" sz="1400" dirty="0" smtClean="0"/>
                    </a:p>
                    <a:p>
                      <a:r>
                        <a:rPr kumimoji="1" lang="ja-JP" altLang="en-US" sz="1400" dirty="0" smtClean="0"/>
                        <a:t>　ある場合は、内容を</a:t>
                      </a:r>
                      <a:endParaRPr kumimoji="1" lang="en-US" altLang="ja-JP" sz="1400" dirty="0" smtClean="0"/>
                    </a:p>
                    <a:p>
                      <a:r>
                        <a:rPr kumimoji="1" lang="ja-JP" altLang="en-US" sz="1400" dirty="0" smtClean="0"/>
                        <a:t>　お尋ねします</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04050">
                <a:tc rowSpan="2">
                  <a:txBody>
                    <a:bodyPr/>
                    <a:lstStyle/>
                    <a:p>
                      <a:r>
                        <a:rPr kumimoji="1" lang="ja-JP" altLang="en-US" sz="1400" dirty="0" smtClean="0"/>
                        <a:t>④２週間を過ごす</a:t>
                      </a:r>
                      <a:r>
                        <a:rPr kumimoji="1" lang="ja-JP" altLang="en-US" sz="1400" dirty="0" err="1" smtClean="0"/>
                        <a:t>た</a:t>
                      </a:r>
                      <a:endParaRPr kumimoji="1" lang="en-US" altLang="ja-JP" sz="1400" dirty="0" smtClean="0"/>
                    </a:p>
                    <a:p>
                      <a:r>
                        <a:rPr kumimoji="1" lang="ja-JP" altLang="en-US" sz="1400" dirty="0" smtClean="0"/>
                        <a:t>　</a:t>
                      </a:r>
                      <a:r>
                        <a:rPr kumimoji="1" lang="ja-JP" altLang="en-US" sz="1400" dirty="0" err="1" smtClean="0"/>
                        <a:t>めに</a:t>
                      </a:r>
                      <a:r>
                        <a:rPr kumimoji="1" lang="ja-JP" altLang="en-US" sz="1400" dirty="0" smtClean="0"/>
                        <a:t>必要なお金は</a:t>
                      </a:r>
                      <a:endParaRPr kumimoji="1" lang="en-US" altLang="ja-JP" sz="1400" dirty="0" smtClean="0"/>
                    </a:p>
                    <a:p>
                      <a:r>
                        <a:rPr kumimoji="1" lang="ja-JP" altLang="en-US" sz="1400" dirty="0" smtClean="0"/>
                        <a:t>　いくらぐらいだと考</a:t>
                      </a:r>
                      <a:endParaRPr kumimoji="1" lang="en-US" altLang="ja-JP" sz="1400" dirty="0" smtClean="0"/>
                    </a:p>
                    <a:p>
                      <a:r>
                        <a:rPr kumimoji="1" lang="ja-JP" altLang="en-US" sz="1400" dirty="0" smtClean="0"/>
                        <a:t>　えられますか？</a:t>
                      </a:r>
                      <a:endParaRPr kumimoji="1" lang="en-US" altLang="ja-JP" sz="1400" dirty="0" smtClean="0"/>
                    </a:p>
                    <a:p>
                      <a:r>
                        <a:rPr kumimoji="1" lang="ja-JP" altLang="en-US" sz="1400" dirty="0" smtClean="0"/>
                        <a:t>　（食費、生活用品、</a:t>
                      </a:r>
                      <a:endParaRPr kumimoji="1" lang="en-US" altLang="ja-JP" sz="1400" dirty="0" smtClean="0"/>
                    </a:p>
                    <a:p>
                      <a:r>
                        <a:rPr kumimoji="1" lang="ja-JP" altLang="en-US" sz="1400" dirty="0" smtClean="0"/>
                        <a:t>　衛生品等）</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Bef>
                          <a:spcPts val="600"/>
                        </a:spcBef>
                      </a:pPr>
                      <a:r>
                        <a:rPr kumimoji="1" lang="ja-JP" altLang="en-US" sz="1400" dirty="0" smtClean="0"/>
                        <a:t>１日（　　    　　　円）</a:t>
                      </a:r>
                      <a:r>
                        <a:rPr kumimoji="1" lang="en-US" altLang="ja-JP" sz="1400" dirty="0" smtClean="0"/>
                        <a:t>×14</a:t>
                      </a:r>
                      <a:r>
                        <a:rPr kumimoji="1" lang="ja-JP" altLang="en-US" sz="1400" dirty="0" smtClean="0"/>
                        <a:t>日　＝</a:t>
                      </a:r>
                      <a:endParaRPr kumimoji="1" lang="en-US" altLang="ja-JP" sz="1400" dirty="0" smtClean="0"/>
                    </a:p>
                    <a:p>
                      <a:pPr algn="r">
                        <a:lnSpc>
                          <a:spcPct val="150000"/>
                        </a:lnSpc>
                      </a:pPr>
                      <a:r>
                        <a:rPr kumimoji="1" lang="ja-JP" altLang="en-US" sz="1800" dirty="0" smtClean="0"/>
                        <a:t>（　       　  　　　　　円）</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83069">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dirty="0" smtClean="0"/>
                        <a:t>ご本人はお金を管理できますか？</a:t>
                      </a:r>
                      <a:endParaRPr kumimoji="1" lang="en-US" altLang="ja-JP" sz="1400" dirty="0" smtClean="0"/>
                    </a:p>
                    <a:p>
                      <a:endParaRPr kumimoji="1" lang="en-US" altLang="ja-JP" sz="14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ja-JP" altLang="en-US" sz="1400" baseline="0" dirty="0" smtClean="0"/>
                        <a:t> できる　　</a:t>
                      </a:r>
                      <a:r>
                        <a:rPr kumimoji="1" lang="ja-JP" altLang="en-US" sz="1400" dirty="0" smtClean="0"/>
                        <a:t>☐</a:t>
                      </a:r>
                      <a:r>
                        <a:rPr kumimoji="1" lang="ja-JP" altLang="en-US" sz="1400" baseline="0" dirty="0" smtClean="0"/>
                        <a:t> できない</a:t>
                      </a:r>
                      <a:endParaRPr kumimoji="1" lang="en-US" altLang="ja-JP" sz="14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smtClean="0"/>
                        <a:t>　　　　　　　　      　誰に預けますか？</a:t>
                      </a:r>
                      <a:endParaRPr kumimoji="1" lang="en-US" altLang="ja-JP" sz="1400" dirty="0" smtClean="0"/>
                    </a:p>
                    <a:p>
                      <a:pPr marL="0" marR="0" lvl="0" indent="0" algn="l" defTabSz="685800" rtl="0" eaLnBrk="1" fontAlgn="auto" latinLnBrk="0" hangingPunct="1">
                        <a:lnSpc>
                          <a:spcPct val="100000"/>
                        </a:lnSpc>
                        <a:spcBef>
                          <a:spcPts val="600"/>
                        </a:spcBef>
                        <a:spcAft>
                          <a:spcPts val="0"/>
                        </a:spcAft>
                        <a:buClrTx/>
                        <a:buSzTx/>
                        <a:buFontTx/>
                        <a:buNone/>
                        <a:tabLst/>
                        <a:defRPr/>
                      </a:pPr>
                      <a:r>
                        <a:rPr kumimoji="1" lang="ja-JP" altLang="en-US" sz="1400" dirty="0" smtClean="0"/>
                        <a:t>　　　　　　　（お名前</a:t>
                      </a:r>
                      <a:r>
                        <a:rPr kumimoji="1" lang="en-US" altLang="ja-JP" sz="1400" dirty="0" smtClean="0"/>
                        <a:t>:</a:t>
                      </a:r>
                      <a:r>
                        <a:rPr kumimoji="1" lang="ja-JP" altLang="en-US" sz="1400" dirty="0" smtClean="0"/>
                        <a:t>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7" name="カギ線コネクタ 6"/>
          <p:cNvCxnSpPr/>
          <p:nvPr/>
        </p:nvCxnSpPr>
        <p:spPr>
          <a:xfrm rot="16200000" flipH="1">
            <a:off x="3326445" y="8072702"/>
            <a:ext cx="187698" cy="161108"/>
          </a:xfrm>
          <a:prstGeom prst="bentConnector3">
            <a:avLst>
              <a:gd name="adj1" fmla="val 8846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412780" y="5419340"/>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412780" y="5777535"/>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412780" y="6171942"/>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412780" y="2177230"/>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12780" y="2495321"/>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3"/>
          <p:cNvSpPr txBox="1">
            <a:spLocks/>
          </p:cNvSpPr>
          <p:nvPr/>
        </p:nvSpPr>
        <p:spPr>
          <a:xfrm>
            <a:off x="5867537" y="9345504"/>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16</a:t>
            </a:r>
            <a:endParaRPr kumimoji="1" lang="ja-JP" altLang="en-US" dirty="0"/>
          </a:p>
        </p:txBody>
      </p:sp>
    </p:spTree>
    <p:extLst>
      <p:ext uri="{BB962C8B-B14F-4D97-AF65-F5344CB8AC3E}">
        <p14:creationId xmlns:p14="http://schemas.microsoft.com/office/powerpoint/2010/main" val="1277081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899" y="-124579"/>
            <a:ext cx="7397087" cy="10128387"/>
          </a:xfrm>
          <a:solidFill>
            <a:schemeClr val="bg1"/>
          </a:solidFill>
          <a:ln>
            <a:noFill/>
          </a:ln>
        </p:spPr>
        <p:txBody>
          <a:bodyPr>
            <a:normAutofit/>
          </a:bodyPr>
          <a:lstStyle/>
          <a:p>
            <a:r>
              <a:rPr kumimoji="1" lang="ja-JP" altLang="en-US" sz="2400" dirty="0" smtClean="0"/>
              <a:t>　</a:t>
            </a:r>
            <a:r>
              <a:rPr kumimoji="1" lang="en-US" altLang="ja-JP" sz="2400" dirty="0" smtClean="0"/>
              <a:t/>
            </a:r>
            <a:br>
              <a:rPr kumimoji="1" lang="en-US" altLang="ja-JP" sz="2400" dirty="0" smtClean="0"/>
            </a:br>
            <a:r>
              <a:rPr lang="en-US" altLang="ja-JP" sz="2400" dirty="0"/>
              <a:t/>
            </a:r>
            <a:br>
              <a:rPr lang="en-US" altLang="ja-JP" sz="2400" dirty="0"/>
            </a:br>
            <a:r>
              <a:rPr kumimoji="1" lang="en-US" altLang="ja-JP" sz="2400" dirty="0" smtClean="0"/>
              <a:t/>
            </a:r>
            <a:br>
              <a:rPr kumimoji="1"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endParaRPr kumimoji="1" lang="ja-JP" altLang="en-US" sz="24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31935263"/>
              </p:ext>
            </p:extLst>
          </p:nvPr>
        </p:nvGraphicFramePr>
        <p:xfrm>
          <a:off x="321264" y="776234"/>
          <a:ext cx="6399576" cy="8043533"/>
        </p:xfrm>
        <a:graphic>
          <a:graphicData uri="http://schemas.openxmlformats.org/drawingml/2006/table">
            <a:tbl>
              <a:tblPr firstRow="1" bandRow="1">
                <a:tableStyleId>{5C22544A-7EE6-4342-B048-85BDC9FD1C3A}</a:tableStyleId>
              </a:tblPr>
              <a:tblGrid>
                <a:gridCol w="1902900">
                  <a:extLst>
                    <a:ext uri="{9D8B030D-6E8A-4147-A177-3AD203B41FA5}">
                      <a16:colId xmlns:a16="http://schemas.microsoft.com/office/drawing/2014/main" val="20000"/>
                    </a:ext>
                  </a:extLst>
                </a:gridCol>
                <a:gridCol w="4496676">
                  <a:extLst>
                    <a:ext uri="{9D8B030D-6E8A-4147-A177-3AD203B41FA5}">
                      <a16:colId xmlns:a16="http://schemas.microsoft.com/office/drawing/2014/main" val="20001"/>
                    </a:ext>
                  </a:extLst>
                </a:gridCol>
              </a:tblGrid>
              <a:tr h="1658537">
                <a:tc>
                  <a:txBody>
                    <a:bodyPr/>
                    <a:lstStyle/>
                    <a:p>
                      <a:r>
                        <a:rPr kumimoji="1" lang="ja-JP" altLang="en-US" sz="1400" b="0" dirty="0" smtClean="0">
                          <a:solidFill>
                            <a:schemeClr val="tx1"/>
                          </a:solidFill>
                        </a:rPr>
                        <a:t>⑤「好きなもの」、「好き</a:t>
                      </a:r>
                      <a:endParaRPr kumimoji="1" lang="en-US" altLang="ja-JP" sz="1400" b="0" dirty="0" smtClean="0">
                        <a:solidFill>
                          <a:schemeClr val="tx1"/>
                        </a:solidFill>
                      </a:endParaRPr>
                    </a:p>
                    <a:p>
                      <a:r>
                        <a:rPr kumimoji="1" lang="ja-JP" altLang="en-US" sz="1400" b="0" dirty="0" smtClean="0">
                          <a:solidFill>
                            <a:schemeClr val="tx1"/>
                          </a:solidFill>
                        </a:rPr>
                        <a:t>　　なこと」、「好きな食</a:t>
                      </a:r>
                      <a:endParaRPr kumimoji="1" lang="en-US" altLang="ja-JP" sz="1400" b="0" dirty="0" smtClean="0">
                        <a:solidFill>
                          <a:schemeClr val="tx1"/>
                        </a:solidFill>
                      </a:endParaRPr>
                    </a:p>
                    <a:p>
                      <a:r>
                        <a:rPr kumimoji="1" lang="ja-JP" altLang="en-US" sz="1400" b="0" dirty="0" smtClean="0">
                          <a:solidFill>
                            <a:schemeClr val="tx1"/>
                          </a:solidFill>
                        </a:rPr>
                        <a:t>　　</a:t>
                      </a:r>
                      <a:r>
                        <a:rPr kumimoji="1" lang="ja-JP" altLang="en-US" sz="1400" b="0" dirty="0" err="1" smtClean="0">
                          <a:solidFill>
                            <a:schemeClr val="tx1"/>
                          </a:solidFill>
                        </a:rPr>
                        <a:t>べ</a:t>
                      </a:r>
                      <a:r>
                        <a:rPr kumimoji="1" lang="ja-JP" altLang="en-US" sz="1400" b="0" dirty="0" smtClean="0">
                          <a:solidFill>
                            <a:schemeClr val="tx1"/>
                          </a:solidFill>
                        </a:rPr>
                        <a:t>物」等をお尋ね</a:t>
                      </a:r>
                      <a:endParaRPr kumimoji="1" lang="en-US" altLang="ja-JP" sz="1400" b="0" dirty="0" smtClean="0">
                        <a:solidFill>
                          <a:schemeClr val="tx1"/>
                        </a:solidFill>
                      </a:endParaRPr>
                    </a:p>
                    <a:p>
                      <a:r>
                        <a:rPr kumimoji="1" lang="ja-JP" altLang="en-US" sz="1400" b="0" dirty="0" smtClean="0">
                          <a:solidFill>
                            <a:schemeClr val="tx1"/>
                          </a:solidFill>
                        </a:rPr>
                        <a:t>　　します</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endParaRPr kumimoji="1" lang="en-US" altLang="ja-JP" sz="900" b="0" dirty="0" smtClean="0">
                        <a:solidFill>
                          <a:schemeClr val="tx1"/>
                        </a:solidFill>
                        <a:latin typeface="BIZ UD明朝 Medium" panose="02020500000000000000" pitchFamily="17" charset="-128"/>
                        <a:ea typeface="BIZ UD明朝 Medium" panose="02020500000000000000" pitchFamily="17" charset="-128"/>
                      </a:endParaRPr>
                    </a:p>
                    <a:p>
                      <a:pPr>
                        <a:spcBef>
                          <a:spcPts val="1200"/>
                        </a:spcBef>
                      </a:pPr>
                      <a:r>
                        <a:rPr kumimoji="1" lang="en-US" altLang="ja-JP" sz="1000" b="0" dirty="0" smtClean="0">
                          <a:solidFill>
                            <a:schemeClr val="tx1"/>
                          </a:solidFill>
                          <a:latin typeface="BIZ UD明朝 Medium" panose="02020500000000000000" pitchFamily="17" charset="-128"/>
                          <a:ea typeface="BIZ UD明朝 Medium" panose="02020500000000000000" pitchFamily="17" charset="-128"/>
                        </a:rPr>
                        <a:t>※</a:t>
                      </a:r>
                      <a:r>
                        <a:rPr kumimoji="1" lang="ja-JP" altLang="en-US" sz="1000" b="0" dirty="0" smtClean="0">
                          <a:solidFill>
                            <a:schemeClr val="tx1"/>
                          </a:solidFill>
                          <a:latin typeface="BIZ UD明朝 Medium" panose="02020500000000000000" pitchFamily="17" charset="-128"/>
                          <a:ea typeface="BIZ UD明朝 Medium" panose="02020500000000000000" pitchFamily="17" charset="-128"/>
                        </a:rPr>
                        <a:t>「これだけは譲れない」というものがあれば、あわせて記入ください</a:t>
                      </a:r>
                      <a:endParaRPr kumimoji="1" lang="ja-JP" altLang="en-US" sz="1000" b="0" dirty="0">
                        <a:solidFill>
                          <a:schemeClr val="tx1"/>
                        </a:solidFill>
                        <a:latin typeface="BIZ UD明朝 Medium" panose="02020500000000000000" pitchFamily="17" charset="-128"/>
                        <a:ea typeface="BIZ UD明朝 Medium" panose="02020500000000000000"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99082">
                <a:tc>
                  <a:txBody>
                    <a:bodyPr/>
                    <a:lstStyle/>
                    <a:p>
                      <a:r>
                        <a:rPr kumimoji="1" lang="ja-JP" altLang="en-US" sz="1400" dirty="0" smtClean="0"/>
                        <a:t>⑥苦手なもの（事）、避</a:t>
                      </a:r>
                      <a:endParaRPr kumimoji="1" lang="en-US" altLang="ja-JP" sz="1400" dirty="0" smtClean="0"/>
                    </a:p>
                    <a:p>
                      <a:r>
                        <a:rPr kumimoji="1" lang="ja-JP" altLang="en-US" sz="1400" dirty="0" smtClean="0"/>
                        <a:t>　　けるもの（事）を</a:t>
                      </a:r>
                      <a:r>
                        <a:rPr kumimoji="1" lang="ja-JP" altLang="en-US" sz="1400" dirty="0" err="1" smtClean="0"/>
                        <a:t>お</a:t>
                      </a:r>
                      <a:endParaRPr kumimoji="1" lang="en-US" altLang="ja-JP" sz="1400" dirty="0" smtClean="0"/>
                    </a:p>
                    <a:p>
                      <a:r>
                        <a:rPr kumimoji="1" lang="ja-JP" altLang="en-US" sz="1400" dirty="0" smtClean="0"/>
                        <a:t>　　尋ねします</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600"/>
                        </a:spcBef>
                      </a:pPr>
                      <a:endParaRPr kumimoji="1" lang="en-US" altLang="ja-JP"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91050">
                <a:tc>
                  <a:txBody>
                    <a:bodyPr/>
                    <a:lstStyle/>
                    <a:p>
                      <a:r>
                        <a:rPr kumimoji="1" lang="ja-JP" altLang="en-US" sz="1400" dirty="0" smtClean="0"/>
                        <a:t>⑦食物アレルギー等、</a:t>
                      </a:r>
                      <a:endParaRPr kumimoji="1" lang="en-US" altLang="ja-JP" sz="1400" dirty="0" smtClean="0"/>
                    </a:p>
                    <a:p>
                      <a:r>
                        <a:rPr kumimoji="1" lang="ja-JP" altLang="en-US" sz="1400" dirty="0" smtClean="0"/>
                        <a:t>　支援の際に配慮が</a:t>
                      </a:r>
                      <a:endParaRPr kumimoji="1" lang="en-US" altLang="ja-JP" sz="1400" dirty="0" smtClean="0"/>
                    </a:p>
                    <a:p>
                      <a:r>
                        <a:rPr kumimoji="1" lang="ja-JP" altLang="en-US" sz="1400" dirty="0" smtClean="0"/>
                        <a:t>　必要なことがあれば</a:t>
                      </a:r>
                      <a:endParaRPr kumimoji="1" lang="en-US" altLang="ja-JP" sz="1400" dirty="0" smtClean="0"/>
                    </a:p>
                    <a:p>
                      <a:r>
                        <a:rPr kumimoji="1" lang="ja-JP" altLang="en-US" sz="1400" dirty="0" smtClean="0"/>
                        <a:t>　記入ください</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600"/>
                        </a:spcBef>
                      </a:pPr>
                      <a:endParaRPr kumimoji="1" lang="en-US" altLang="ja-JP"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90280">
                <a:tc>
                  <a:txBody>
                    <a:bodyPr/>
                    <a:lstStyle/>
                    <a:p>
                      <a:r>
                        <a:rPr kumimoji="1" lang="ja-JP" altLang="en-US" sz="1400" dirty="0" smtClean="0"/>
                        <a:t>⑧困ったときや不調時</a:t>
                      </a:r>
                      <a:endParaRPr kumimoji="1" lang="en-US" altLang="ja-JP" sz="1400" dirty="0" smtClean="0"/>
                    </a:p>
                    <a:p>
                      <a:r>
                        <a:rPr kumimoji="1" lang="ja-JP" altLang="en-US" sz="1400" dirty="0" smtClean="0"/>
                        <a:t> 　のサイン、また、その</a:t>
                      </a:r>
                      <a:endParaRPr kumimoji="1" lang="en-US" altLang="ja-JP" sz="1400" dirty="0" smtClean="0"/>
                    </a:p>
                    <a:p>
                      <a:r>
                        <a:rPr kumimoji="1" lang="ja-JP" altLang="en-US" sz="1400" dirty="0" smtClean="0"/>
                        <a:t> 　際の対処方法を</a:t>
                      </a:r>
                      <a:r>
                        <a:rPr kumimoji="1" lang="ja-JP" altLang="en-US" sz="1400" dirty="0" err="1" smtClean="0"/>
                        <a:t>お</a:t>
                      </a:r>
                      <a:endParaRPr kumimoji="1" lang="en-US" altLang="ja-JP" sz="1400" dirty="0" smtClean="0"/>
                    </a:p>
                    <a:p>
                      <a:r>
                        <a:rPr kumimoji="1" lang="en-US" altLang="ja-JP" sz="1400" dirty="0" smtClean="0"/>
                        <a:t>   </a:t>
                      </a:r>
                      <a:r>
                        <a:rPr kumimoji="1" lang="ja-JP" altLang="en-US" sz="1400" dirty="0" smtClean="0"/>
                        <a:t>尋ねします</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ts val="600"/>
                        </a:spcBef>
                      </a:pPr>
                      <a:endParaRPr kumimoji="1" lang="en-US" altLang="ja-JP"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04584">
                <a:tc>
                  <a:txBody>
                    <a:bodyPr/>
                    <a:lstStyle/>
                    <a:p>
                      <a:r>
                        <a:rPr kumimoji="1" lang="ja-JP" altLang="en-US" sz="1400" dirty="0" smtClean="0"/>
                        <a:t>⑨自宅で過ごされる</a:t>
                      </a:r>
                      <a:endParaRPr kumimoji="1" lang="en-US" altLang="ja-JP" sz="1400" dirty="0" smtClean="0"/>
                    </a:p>
                    <a:p>
                      <a:r>
                        <a:rPr kumimoji="1" lang="ja-JP" altLang="en-US" sz="1400" dirty="0" smtClean="0"/>
                        <a:t>　場所を記入ください。</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dirty="0" smtClean="0"/>
                        <a:t>・過ごされている部屋</a:t>
                      </a:r>
                      <a:endParaRPr kumimoji="1" lang="en-US" altLang="ja-JP" sz="1400" dirty="0" smtClean="0"/>
                    </a:p>
                    <a:p>
                      <a:endParaRPr kumimoji="1" lang="en-US" altLang="ja-JP" sz="1400" dirty="0" smtClean="0"/>
                    </a:p>
                    <a:p>
                      <a:endParaRPr kumimoji="1" lang="en-US" altLang="ja-JP" sz="1400" dirty="0" smtClean="0"/>
                    </a:p>
                    <a:p>
                      <a:r>
                        <a:rPr kumimoji="1" lang="ja-JP" altLang="en-US" sz="1400" dirty="0" smtClean="0"/>
                        <a:t>・支援者に入ってほしくない場所</a:t>
                      </a:r>
                      <a:endParaRPr kumimoji="1" lang="en-US" altLang="ja-JP" sz="1400" dirty="0" smtClean="0"/>
                    </a:p>
                    <a:p>
                      <a:endParaRPr kumimoji="1" lang="en-US" altLang="ja-JP" sz="1400" dirty="0" smtClean="0"/>
                    </a:p>
                    <a:p>
                      <a:endParaRPr kumimoji="1" lang="en-US" altLang="ja-JP" sz="1400" dirty="0" smtClean="0"/>
                    </a:p>
                    <a:p>
                      <a:r>
                        <a:rPr kumimoji="1" lang="ja-JP" altLang="en-US" sz="1400" dirty="0" smtClean="0"/>
                        <a:t>・その他</a:t>
                      </a:r>
                      <a:r>
                        <a:rPr kumimoji="1" lang="ja-JP" altLang="en-US" sz="1100" dirty="0" smtClean="0"/>
                        <a:t>（エアコン等機器の操作方法やリモコンの置き場等）</a:t>
                      </a:r>
                      <a:endParaRPr kumimoji="1" lang="en-US" altLang="ja-JP" sz="1100" dirty="0" smtClean="0"/>
                    </a:p>
                    <a:p>
                      <a:endParaRPr kumimoji="1" lang="en-US" altLang="ja-JP" sz="1100" dirty="0" smtClean="0"/>
                    </a:p>
                    <a:p>
                      <a:endParaRPr kumimoji="1" lang="en-US" altLang="ja-JP" sz="1100" dirty="0" smtClean="0"/>
                    </a:p>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11" name="直線コネクタ 10"/>
          <p:cNvCxnSpPr/>
          <p:nvPr/>
        </p:nvCxnSpPr>
        <p:spPr>
          <a:xfrm>
            <a:off x="2452425" y="7859341"/>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452425" y="8303940"/>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452425" y="3859075"/>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452425" y="4241239"/>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452425" y="2786452"/>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452425" y="1132388"/>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452425" y="1520695"/>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452425" y="1872887"/>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452425" y="3123816"/>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452425" y="5019164"/>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452425" y="5416638"/>
            <a:ext cx="3933388"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17</a:t>
            </a:r>
            <a:endParaRPr kumimoji="1" lang="ja-JP" altLang="en-US" dirty="0"/>
          </a:p>
        </p:txBody>
      </p:sp>
    </p:spTree>
    <p:extLst>
      <p:ext uri="{BB962C8B-B14F-4D97-AF65-F5344CB8AC3E}">
        <p14:creationId xmlns:p14="http://schemas.microsoft.com/office/powerpoint/2010/main" val="2909836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7464" y="-301690"/>
            <a:ext cx="7141029" cy="10207690"/>
          </a:xfrm>
          <a:solidFill>
            <a:schemeClr val="bg1"/>
          </a:solidFill>
          <a:ln>
            <a:solidFill>
              <a:schemeClr val="bg1"/>
            </a:solidFill>
          </a:ln>
        </p:spPr>
        <p:txBody>
          <a:bodyPr/>
          <a:lstStyle/>
          <a:p>
            <a:pPr marL="0" indent="0">
              <a:buNone/>
            </a:pPr>
            <a:r>
              <a:rPr kumimoji="1" lang="ja-JP" altLang="en-US" dirty="0" smtClean="0"/>
              <a:t>　　</a:t>
            </a:r>
            <a:endParaRPr kumimoji="1" lang="en-US" altLang="ja-JP" dirty="0" smtClean="0"/>
          </a:p>
          <a:p>
            <a:pPr marL="0" indent="0">
              <a:buNone/>
            </a:pPr>
            <a:r>
              <a:rPr lang="ja-JP" altLang="en-US" dirty="0"/>
              <a:t>　</a:t>
            </a:r>
            <a:endParaRPr lang="en-US" altLang="ja-JP" dirty="0" smtClean="0"/>
          </a:p>
          <a:p>
            <a:pPr marL="0" indent="0">
              <a:buNone/>
            </a:pPr>
            <a:endParaRPr lang="en-US" altLang="ja-JP" dirty="0"/>
          </a:p>
          <a:p>
            <a:pPr marL="0" indent="0">
              <a:buNone/>
            </a:pPr>
            <a:r>
              <a:rPr lang="en-US" altLang="ja-JP" dirty="0" smtClean="0"/>
              <a:t>  </a:t>
            </a:r>
            <a:r>
              <a:rPr lang="ja-JP" altLang="en-US" dirty="0" smtClean="0"/>
              <a:t>　</a:t>
            </a:r>
            <a:r>
              <a:rPr lang="ja-JP" altLang="en-US" sz="2400" dirty="0" smtClean="0"/>
              <a:t>○</a:t>
            </a:r>
            <a:r>
              <a:rPr kumimoji="1" lang="ja-JP" altLang="en-US" sz="2400" dirty="0" smtClean="0"/>
              <a:t>その他</a:t>
            </a:r>
            <a:r>
              <a:rPr kumimoji="1" lang="ja-JP" altLang="en-US" sz="1600" dirty="0" smtClean="0"/>
              <a:t>（参考となることがあれば記載ください）</a:t>
            </a:r>
            <a:endParaRPr kumimoji="1" lang="en-US" altLang="ja-JP" sz="1600" dirty="0" smtClean="0"/>
          </a:p>
          <a:p>
            <a:pPr marL="0" indent="0">
              <a:buNone/>
            </a:pPr>
            <a:endParaRPr lang="en-US" altLang="ja-JP" dirty="0"/>
          </a:p>
          <a:p>
            <a:pPr marL="0" indent="0">
              <a:buNone/>
            </a:pPr>
            <a:r>
              <a:rPr kumimoji="1" lang="ja-JP" altLang="en-US" dirty="0" smtClean="0"/>
              <a:t>　</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kumimoji="1" lang="en-US" altLang="ja-JP" dirty="0" smtClean="0"/>
          </a:p>
          <a:p>
            <a:pPr marL="0" indent="0">
              <a:buNone/>
            </a:pPr>
            <a:endParaRPr lang="en-US" altLang="ja-JP" dirty="0"/>
          </a:p>
        </p:txBody>
      </p:sp>
      <p:cxnSp>
        <p:nvCxnSpPr>
          <p:cNvPr id="8" name="直線コネクタ 7"/>
          <p:cNvCxnSpPr/>
          <p:nvPr/>
        </p:nvCxnSpPr>
        <p:spPr>
          <a:xfrm flipV="1">
            <a:off x="478465" y="1456660"/>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72005" y="1850065"/>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472005" y="2232835"/>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78465" y="2615605"/>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72005" y="3009010"/>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72005" y="3391780"/>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472005" y="3817082"/>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65545" y="4210487"/>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65545" y="4593257"/>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472005" y="4976027"/>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465545" y="5369432"/>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465545" y="5752202"/>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78465" y="6156235"/>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72005" y="6549640"/>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2005" y="6932410"/>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472005" y="7357712"/>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465545" y="7751117"/>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18</a:t>
            </a:r>
            <a:endParaRPr kumimoji="1" lang="ja-JP" altLang="en-US" dirty="0"/>
          </a:p>
        </p:txBody>
      </p:sp>
      <p:cxnSp>
        <p:nvCxnSpPr>
          <p:cNvPr id="29" name="直線コネクタ 28"/>
          <p:cNvCxnSpPr/>
          <p:nvPr/>
        </p:nvCxnSpPr>
        <p:spPr>
          <a:xfrm flipV="1">
            <a:off x="465545" y="8176419"/>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59085" y="8569824"/>
            <a:ext cx="5869172" cy="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354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87365A8-23F0-43EB-9D5F-7C34BDA253CD}"/>
              </a:ext>
            </a:extLst>
          </p:cNvPr>
          <p:cNvSpPr>
            <a:spLocks noGrp="1"/>
          </p:cNvSpPr>
          <p:nvPr>
            <p:ph idx="1"/>
          </p:nvPr>
        </p:nvSpPr>
        <p:spPr>
          <a:xfrm>
            <a:off x="298382" y="240632"/>
            <a:ext cx="6336632" cy="8775031"/>
          </a:xfrm>
          <a:solidFill>
            <a:schemeClr val="bg1"/>
          </a:solidFill>
          <a:ln>
            <a:solidFill>
              <a:schemeClr val="bg1">
                <a:lumMod val="65000"/>
              </a:schemeClr>
            </a:solidFill>
          </a:ln>
        </p:spPr>
        <p:txBody>
          <a:bodyPr>
            <a:normAutofit/>
          </a:bodyPr>
          <a:lstStyle/>
          <a:p>
            <a:pPr marL="0" indent="0" algn="ctr">
              <a:buNone/>
            </a:pPr>
            <a:endParaRPr lang="en-US" altLang="ja-JP" sz="3200" dirty="0" smtClean="0"/>
          </a:p>
          <a:p>
            <a:pPr marL="0" indent="0" algn="ctr">
              <a:spcBef>
                <a:spcPts val="0"/>
              </a:spcBef>
              <a:spcAft>
                <a:spcPts val="1200"/>
              </a:spcAft>
              <a:buNone/>
            </a:pPr>
            <a:endParaRPr lang="en-US" altLang="ja-JP" sz="2400" dirty="0" smtClean="0"/>
          </a:p>
          <a:p>
            <a:pPr marL="0" indent="0" algn="ctr">
              <a:spcAft>
                <a:spcPts val="1200"/>
              </a:spcAft>
              <a:buNone/>
            </a:pPr>
            <a:r>
              <a:rPr lang="ja-JP" altLang="en-US" sz="3200" dirty="0" smtClean="0"/>
              <a:t>はじめ</a:t>
            </a:r>
            <a:r>
              <a:rPr lang="ja-JP" altLang="en-US" sz="3200" dirty="0"/>
              <a:t>に</a:t>
            </a:r>
            <a:endParaRPr lang="en-US" altLang="ja-JP" sz="3200" dirty="0" smtClean="0"/>
          </a:p>
          <a:p>
            <a:pPr marL="108000" indent="0">
              <a:lnSpc>
                <a:spcPts val="3200"/>
              </a:lnSpc>
              <a:spcBef>
                <a:spcPts val="1800"/>
              </a:spcBef>
              <a:buNone/>
            </a:pPr>
            <a:r>
              <a:rPr lang="ja-JP" altLang="en-US" sz="2000" dirty="0" smtClean="0"/>
              <a:t>　新型</a:t>
            </a:r>
            <a:r>
              <a:rPr lang="ja-JP" altLang="en-US" sz="2000" dirty="0"/>
              <a:t>コロナウイルスが全国で蔓延しており、いつ私たち</a:t>
            </a:r>
            <a:r>
              <a:rPr lang="ja-JP" altLang="en-US" sz="2000" dirty="0" smtClean="0"/>
              <a:t>が</a:t>
            </a:r>
            <a:r>
              <a:rPr lang="ja-JP" altLang="en-US" sz="2000" dirty="0"/>
              <a:t>感染</a:t>
            </a:r>
            <a:r>
              <a:rPr lang="ja-JP" altLang="en-US" sz="2000" dirty="0" smtClean="0"/>
              <a:t>者</a:t>
            </a:r>
            <a:r>
              <a:rPr lang="ja-JP" altLang="en-US" sz="2000" dirty="0"/>
              <a:t>となってもおかしくはありません。</a:t>
            </a:r>
            <a:endParaRPr lang="en-US" altLang="ja-JP" sz="2000" dirty="0"/>
          </a:p>
          <a:p>
            <a:pPr marL="108000" indent="0">
              <a:lnSpc>
                <a:spcPts val="3200"/>
              </a:lnSpc>
              <a:spcBef>
                <a:spcPts val="1200"/>
              </a:spcBef>
              <a:buNone/>
            </a:pPr>
            <a:r>
              <a:rPr lang="ja-JP" altLang="en-US" sz="2000" dirty="0" smtClean="0"/>
              <a:t>　もし障がいのあ</a:t>
            </a:r>
            <a:r>
              <a:rPr lang="ja-JP" altLang="en-US" sz="2000" dirty="0"/>
              <a:t>る</a:t>
            </a:r>
            <a:r>
              <a:rPr lang="ja-JP" altLang="en-US" sz="2000" dirty="0" smtClean="0"/>
              <a:t>人を</a:t>
            </a:r>
            <a:r>
              <a:rPr lang="ja-JP" altLang="en-US" sz="2000" dirty="0"/>
              <a:t>支援されている同居家族</a:t>
            </a:r>
            <a:r>
              <a:rPr lang="ja-JP" altLang="en-US" sz="2000" dirty="0" smtClean="0"/>
              <a:t>のみなさ</a:t>
            </a:r>
            <a:r>
              <a:rPr lang="ja-JP" altLang="en-US" sz="2000" dirty="0"/>
              <a:t>ん</a:t>
            </a:r>
            <a:r>
              <a:rPr lang="ja-JP" altLang="en-US" sz="2000" dirty="0" smtClean="0"/>
              <a:t>が</a:t>
            </a:r>
            <a:r>
              <a:rPr lang="ja-JP" altLang="en-US" sz="2000" dirty="0"/>
              <a:t>新型</a:t>
            </a:r>
            <a:r>
              <a:rPr lang="ja-JP" altLang="en-US" sz="2000" dirty="0" smtClean="0"/>
              <a:t>コロナウイルスのＰＣＲ検査の結果、陽性となり、家族である障がいのある人が陰性ではあるものの濃厚接触者であるとの判断がされ</a:t>
            </a:r>
            <a:r>
              <a:rPr lang="ja-JP" altLang="en-US" sz="2000" dirty="0"/>
              <a:t>、２週間の隔離が必要となった場合</a:t>
            </a:r>
            <a:r>
              <a:rPr lang="ja-JP" altLang="en-US" sz="2000" dirty="0" smtClean="0"/>
              <a:t>、原則は親族等が</a:t>
            </a:r>
            <a:r>
              <a:rPr lang="ja-JP" altLang="en-US" sz="2000" dirty="0" err="1" smtClean="0"/>
              <a:t>障がい</a:t>
            </a:r>
            <a:r>
              <a:rPr lang="ja-JP" altLang="en-US" sz="2000" dirty="0" smtClean="0"/>
              <a:t>児・者</a:t>
            </a:r>
            <a:r>
              <a:rPr lang="ja-JP" altLang="en-US" sz="2000" dirty="0"/>
              <a:t>の</a:t>
            </a:r>
            <a:r>
              <a:rPr lang="ja-JP" altLang="en-US" sz="2000" dirty="0" smtClean="0"/>
              <a:t>支援をしていただくことになりますが、それができない場合は、誰</a:t>
            </a:r>
            <a:r>
              <a:rPr lang="ja-JP" altLang="en-US" sz="2000" dirty="0"/>
              <a:t>がどのような手順で行うのか。</a:t>
            </a:r>
            <a:endParaRPr lang="en-US" altLang="ja-JP" sz="2000" dirty="0"/>
          </a:p>
          <a:p>
            <a:pPr marL="108000" indent="0">
              <a:lnSpc>
                <a:spcPts val="3200"/>
              </a:lnSpc>
              <a:spcBef>
                <a:spcPts val="1200"/>
              </a:spcBef>
              <a:buNone/>
            </a:pPr>
            <a:r>
              <a:rPr lang="ja-JP" altLang="en-US" sz="2000" dirty="0" smtClean="0"/>
              <a:t>　この手引書はそうなった</a:t>
            </a:r>
            <a:r>
              <a:rPr lang="ja-JP" altLang="en-US" sz="2000" dirty="0"/>
              <a:t>際の</a:t>
            </a:r>
            <a:endParaRPr lang="en-US" altLang="ja-JP" sz="2000" dirty="0" smtClean="0"/>
          </a:p>
          <a:p>
            <a:pPr marL="108000" indent="0">
              <a:lnSpc>
                <a:spcPts val="3200"/>
              </a:lnSpc>
              <a:spcBef>
                <a:spcPts val="0"/>
              </a:spcBef>
              <a:buNone/>
            </a:pPr>
            <a:r>
              <a:rPr lang="ja-JP" altLang="en-US" sz="2000" dirty="0" smtClean="0"/>
              <a:t>支援の流れ</a:t>
            </a:r>
            <a:r>
              <a:rPr lang="ja-JP" altLang="en-US" sz="2000" dirty="0"/>
              <a:t>を</a:t>
            </a:r>
            <a:r>
              <a:rPr lang="ja-JP" altLang="en-US" sz="2000" dirty="0" smtClean="0"/>
              <a:t>まとめて</a:t>
            </a:r>
            <a:r>
              <a:rPr lang="ja-JP" altLang="en-US" sz="2000" dirty="0"/>
              <a:t>います</a:t>
            </a:r>
            <a:endParaRPr lang="en-US" altLang="ja-JP" sz="2000" dirty="0" smtClean="0"/>
          </a:p>
          <a:p>
            <a:pPr marL="108000" indent="0">
              <a:lnSpc>
                <a:spcPts val="3200"/>
              </a:lnSpc>
              <a:spcBef>
                <a:spcPts val="0"/>
              </a:spcBef>
              <a:buNone/>
            </a:pPr>
            <a:r>
              <a:rPr lang="ja-JP" altLang="en-US" sz="2000" dirty="0" smtClean="0"/>
              <a:t>ので、手順に従って、</a:t>
            </a:r>
            <a:r>
              <a:rPr lang="ja-JP" altLang="en-US" sz="2000" dirty="0"/>
              <a:t>落ち着</a:t>
            </a:r>
            <a:r>
              <a:rPr lang="ja-JP" altLang="en-US" sz="2000" dirty="0" err="1" smtClean="0"/>
              <a:t>い</a:t>
            </a:r>
            <a:endParaRPr lang="en-US" altLang="ja-JP" sz="2000" dirty="0" smtClean="0"/>
          </a:p>
          <a:p>
            <a:pPr marL="108000" indent="0">
              <a:lnSpc>
                <a:spcPts val="3200"/>
              </a:lnSpc>
              <a:spcBef>
                <a:spcPts val="0"/>
              </a:spcBef>
              <a:buNone/>
            </a:pPr>
            <a:r>
              <a:rPr lang="ja-JP" altLang="en-US" sz="2000" dirty="0" smtClean="0"/>
              <a:t>て対応</a:t>
            </a:r>
            <a:r>
              <a:rPr lang="ja-JP" altLang="en-US" sz="2000" dirty="0"/>
              <a:t>を行って</a:t>
            </a:r>
            <a:r>
              <a:rPr lang="ja-JP" altLang="en-US" sz="2000" dirty="0" smtClean="0"/>
              <a:t>ください</a:t>
            </a:r>
            <a:r>
              <a:rPr lang="ja-JP" altLang="en-US" sz="2000" dirty="0"/>
              <a:t>。</a:t>
            </a:r>
            <a:endParaRPr lang="en-US" altLang="ja-JP" sz="1400" dirty="0"/>
          </a:p>
          <a:p>
            <a:pPr marL="0" indent="0">
              <a:buNone/>
            </a:pPr>
            <a:endParaRPr lang="en-US" altLang="ja-JP" dirty="0"/>
          </a:p>
        </p:txBody>
      </p:sp>
      <p:sp>
        <p:nvSpPr>
          <p:cNvPr id="4" name="テキスト ボックス 3"/>
          <p:cNvSpPr txBox="1"/>
          <p:nvPr/>
        </p:nvSpPr>
        <p:spPr>
          <a:xfrm>
            <a:off x="5888565" y="9354397"/>
            <a:ext cx="746449" cy="369332"/>
          </a:xfrm>
          <a:prstGeom prst="rect">
            <a:avLst/>
          </a:prstGeom>
          <a:noFill/>
        </p:spPr>
        <p:txBody>
          <a:bodyPr wrap="square" rtlCol="0">
            <a:spAutoFit/>
          </a:bodyPr>
          <a:lstStyle/>
          <a:p>
            <a:pPr algn="ctr"/>
            <a:r>
              <a:rPr kumimoji="1" lang="en-US" altLang="ja-JP" dirty="0" smtClean="0"/>
              <a:t>1</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127" y="5934557"/>
            <a:ext cx="2080662" cy="1840230"/>
          </a:xfrm>
          <a:prstGeom prst="rect">
            <a:avLst/>
          </a:prstGeom>
        </p:spPr>
      </p:pic>
    </p:spTree>
    <p:extLst>
      <p:ext uri="{BB962C8B-B14F-4D97-AF65-F5344CB8AC3E}">
        <p14:creationId xmlns:p14="http://schemas.microsoft.com/office/powerpoint/2010/main" val="423646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3C87F54-59B7-46C9-B013-98D1C2F2E3C6}"/>
              </a:ext>
            </a:extLst>
          </p:cNvPr>
          <p:cNvSpPr>
            <a:spLocks noGrp="1"/>
          </p:cNvSpPr>
          <p:nvPr>
            <p:ph idx="1"/>
          </p:nvPr>
        </p:nvSpPr>
        <p:spPr>
          <a:xfrm>
            <a:off x="256674" y="224589"/>
            <a:ext cx="6320589" cy="8855243"/>
          </a:xfrm>
          <a:solidFill>
            <a:schemeClr val="bg1"/>
          </a:solidFill>
          <a:ln>
            <a:solidFill>
              <a:schemeClr val="bg1">
                <a:lumMod val="65000"/>
              </a:schemeClr>
            </a:solidFill>
          </a:ln>
        </p:spPr>
        <p:txBody>
          <a:bodyPr>
            <a:normAutofit/>
          </a:bodyPr>
          <a:lstStyle/>
          <a:p>
            <a:pPr marL="0" indent="0">
              <a:buNone/>
            </a:pPr>
            <a:endParaRPr lang="en-US" altLang="ja-JP" b="1" dirty="0" smtClean="0">
              <a:latin typeface="+mj-ea"/>
              <a:ea typeface="+mj-ea"/>
            </a:endParaRPr>
          </a:p>
          <a:p>
            <a:pPr marL="0" indent="0">
              <a:spcBef>
                <a:spcPts val="0"/>
              </a:spcBef>
              <a:buNone/>
            </a:pPr>
            <a:endParaRPr lang="en-US" altLang="ja-JP" b="1" dirty="0" smtClean="0">
              <a:latin typeface="+mj-ea"/>
              <a:ea typeface="+mj-ea"/>
            </a:endParaRPr>
          </a:p>
          <a:p>
            <a:pPr marL="0" indent="0" algn="ctr">
              <a:spcBef>
                <a:spcPts val="1200"/>
              </a:spcBef>
              <a:buNone/>
            </a:pPr>
            <a:r>
              <a:rPr lang="ja-JP" altLang="en-US" sz="2500" dirty="0"/>
              <a:t>○２週間を乗り切るための用品リスト</a:t>
            </a:r>
            <a:r>
              <a:rPr lang="en-US" altLang="ja-JP" sz="2600" dirty="0"/>
              <a:t/>
            </a:r>
            <a:br>
              <a:rPr lang="en-US" altLang="ja-JP" sz="2600" dirty="0"/>
            </a:br>
            <a:r>
              <a:rPr lang="ja-JP" altLang="en-US" sz="1600" dirty="0"/>
              <a:t>（ご本人に併せて、リストアップしてください）</a:t>
            </a:r>
            <a:endParaRPr lang="en-US" altLang="ja-JP" sz="1600" b="1" dirty="0">
              <a:latin typeface="+mj-ea"/>
              <a:ea typeface="+mj-ea"/>
            </a:endParaRPr>
          </a:p>
          <a:p>
            <a:pPr marL="0" indent="0">
              <a:buNone/>
            </a:pPr>
            <a:endParaRPr lang="en-US" altLang="ja-JP" b="1" dirty="0" smtClean="0">
              <a:latin typeface="+mj-ea"/>
              <a:ea typeface="+mj-ea"/>
            </a:endParaRPr>
          </a:p>
          <a:p>
            <a:pPr marL="0" indent="0">
              <a:buNone/>
            </a:pPr>
            <a:endParaRPr lang="en-US" altLang="ja-JP" b="1" dirty="0" smtClean="0">
              <a:latin typeface="+mj-ea"/>
              <a:ea typeface="+mj-ea"/>
            </a:endParaRPr>
          </a:p>
          <a:p>
            <a:pPr marL="288000" indent="0">
              <a:buNone/>
            </a:pPr>
            <a:r>
              <a:rPr lang="en-US" altLang="ja-JP" sz="1600" b="1" dirty="0" smtClean="0">
                <a:latin typeface="+mj-ea"/>
                <a:ea typeface="+mj-ea"/>
              </a:rPr>
              <a:t>【</a:t>
            </a:r>
            <a:r>
              <a:rPr lang="ja-JP" altLang="en-US" sz="1600" b="1" dirty="0">
                <a:latin typeface="+mj-ea"/>
                <a:ea typeface="+mj-ea"/>
              </a:rPr>
              <a:t>衣類</a:t>
            </a:r>
            <a:r>
              <a:rPr lang="en-US" altLang="ja-JP" sz="1600" b="1" dirty="0">
                <a:latin typeface="+mj-ea"/>
                <a:ea typeface="+mj-ea"/>
              </a:rPr>
              <a:t>】</a:t>
            </a:r>
          </a:p>
          <a:p>
            <a:pPr marL="288000" indent="0">
              <a:buNone/>
            </a:pPr>
            <a:r>
              <a:rPr lang="en-US" altLang="ja-JP" sz="1600" dirty="0" smtClean="0">
                <a:latin typeface="+mj-ea"/>
                <a:ea typeface="+mj-ea"/>
              </a:rPr>
              <a:t> </a:t>
            </a:r>
            <a:r>
              <a:rPr lang="ja-JP" altLang="en-US" sz="1600" dirty="0">
                <a:latin typeface="+mj-ea"/>
                <a:ea typeface="+mj-ea"/>
              </a:rPr>
              <a:t> </a:t>
            </a:r>
            <a:r>
              <a:rPr lang="en-US" altLang="ja-JP" sz="1600" dirty="0" smtClean="0">
                <a:latin typeface="+mj-ea"/>
                <a:ea typeface="+mj-ea"/>
              </a:rPr>
              <a:t>□</a:t>
            </a:r>
            <a:r>
              <a:rPr lang="ja-JP" altLang="en-US" sz="1600" dirty="0">
                <a:latin typeface="+mj-ea"/>
                <a:ea typeface="+mj-ea"/>
              </a:rPr>
              <a:t>着替え（最低５日分）　　□パジャマ　</a:t>
            </a:r>
          </a:p>
          <a:p>
            <a:pPr marL="288000" indent="0">
              <a:buNone/>
            </a:pPr>
            <a:r>
              <a:rPr lang="en-US" altLang="ja-JP" sz="1600" dirty="0" smtClean="0">
                <a:latin typeface="+mj-ea"/>
                <a:ea typeface="+mj-ea"/>
              </a:rPr>
              <a:t>   ※</a:t>
            </a:r>
            <a:r>
              <a:rPr lang="ja-JP" altLang="en-US" sz="1600" dirty="0">
                <a:latin typeface="+mj-ea"/>
                <a:ea typeface="+mj-ea"/>
              </a:rPr>
              <a:t>頻繁に着替えが必要</a:t>
            </a:r>
            <a:r>
              <a:rPr lang="ja-JP" altLang="en-US" sz="1600" dirty="0" smtClean="0">
                <a:latin typeface="+mj-ea"/>
                <a:ea typeface="+mj-ea"/>
              </a:rPr>
              <a:t>な</a:t>
            </a:r>
            <a:r>
              <a:rPr lang="ja-JP" altLang="en-US" sz="1600" dirty="0">
                <a:latin typeface="+mj-ea"/>
                <a:ea typeface="+mj-ea"/>
              </a:rPr>
              <a:t>人</a:t>
            </a:r>
            <a:r>
              <a:rPr lang="ja-JP" altLang="en-US" sz="1600" dirty="0" smtClean="0">
                <a:latin typeface="+mj-ea"/>
                <a:ea typeface="+mj-ea"/>
              </a:rPr>
              <a:t>は</a:t>
            </a:r>
            <a:r>
              <a:rPr lang="ja-JP" altLang="en-US" sz="1600" dirty="0">
                <a:latin typeface="+mj-ea"/>
                <a:ea typeface="+mj-ea"/>
              </a:rPr>
              <a:t>多めにお願い</a:t>
            </a:r>
            <a:r>
              <a:rPr lang="ja-JP" altLang="en-US" sz="1600" dirty="0" smtClean="0">
                <a:latin typeface="+mj-ea"/>
                <a:ea typeface="+mj-ea"/>
              </a:rPr>
              <a:t>します</a:t>
            </a:r>
            <a:endParaRPr lang="en-US" altLang="ja-JP" sz="1600" dirty="0" smtClean="0">
              <a:latin typeface="+mj-ea"/>
              <a:ea typeface="+mj-ea"/>
            </a:endParaRPr>
          </a:p>
          <a:p>
            <a:pPr marL="288000" indent="0">
              <a:spcBef>
                <a:spcPts val="1800"/>
              </a:spcBef>
              <a:buNone/>
            </a:pPr>
            <a:r>
              <a:rPr lang="en-US" altLang="ja-JP" sz="1600" b="1" dirty="0" smtClean="0">
                <a:latin typeface="+mj-ea"/>
                <a:ea typeface="+mj-ea"/>
              </a:rPr>
              <a:t>【</a:t>
            </a:r>
            <a:r>
              <a:rPr lang="ja-JP" altLang="en-US" sz="1600" b="1" dirty="0">
                <a:latin typeface="+mj-ea"/>
                <a:ea typeface="+mj-ea"/>
              </a:rPr>
              <a:t>洗面用具</a:t>
            </a:r>
            <a:r>
              <a:rPr lang="en-US" altLang="ja-JP" sz="1600" b="1" dirty="0">
                <a:latin typeface="+mj-ea"/>
                <a:ea typeface="+mj-ea"/>
              </a:rPr>
              <a:t>】</a:t>
            </a:r>
          </a:p>
          <a:p>
            <a:pPr marL="288000" indent="0">
              <a:buNone/>
            </a:pPr>
            <a:r>
              <a:rPr lang="ja-JP" altLang="en-US" sz="1600" dirty="0" smtClean="0">
                <a:latin typeface="+mj-ea"/>
                <a:ea typeface="+mj-ea"/>
              </a:rPr>
              <a:t>　</a:t>
            </a:r>
            <a:r>
              <a:rPr lang="en-US" altLang="ja-JP" sz="1600" dirty="0" smtClean="0">
                <a:latin typeface="+mj-ea"/>
                <a:ea typeface="+mj-ea"/>
              </a:rPr>
              <a:t>□</a:t>
            </a:r>
            <a:r>
              <a:rPr lang="ja-JP" altLang="en-US" sz="1600" dirty="0">
                <a:latin typeface="+mj-ea"/>
                <a:ea typeface="+mj-ea"/>
              </a:rPr>
              <a:t>歯ブラシ　　□歯磨き粉　　□石鹸　　□シャンプー・リンス　</a:t>
            </a:r>
            <a:endParaRPr lang="en-US" altLang="ja-JP" sz="1600" dirty="0" smtClean="0">
              <a:latin typeface="+mj-ea"/>
              <a:ea typeface="+mj-ea"/>
            </a:endParaRPr>
          </a:p>
          <a:p>
            <a:pPr marL="288000" indent="0">
              <a:buNone/>
            </a:pPr>
            <a:r>
              <a:rPr lang="ja-JP" altLang="en-US" sz="1600" dirty="0">
                <a:latin typeface="+mj-ea"/>
                <a:ea typeface="+mj-ea"/>
              </a:rPr>
              <a:t>　</a:t>
            </a:r>
            <a:r>
              <a:rPr lang="ja-JP" altLang="en-US" sz="1600" dirty="0" smtClean="0">
                <a:latin typeface="+mj-ea"/>
                <a:ea typeface="+mj-ea"/>
              </a:rPr>
              <a:t>□くし　□</a:t>
            </a:r>
            <a:r>
              <a:rPr lang="ja-JP" altLang="en-US" sz="1600" dirty="0">
                <a:latin typeface="+mj-ea"/>
                <a:ea typeface="+mj-ea"/>
              </a:rPr>
              <a:t>電気ひげそり　　□</a:t>
            </a:r>
            <a:r>
              <a:rPr lang="ja-JP" altLang="en-US" sz="1600" dirty="0" smtClean="0">
                <a:latin typeface="+mj-ea"/>
                <a:ea typeface="+mj-ea"/>
              </a:rPr>
              <a:t>バスタオル</a:t>
            </a:r>
            <a:r>
              <a:rPr lang="ja-JP" altLang="en-US" sz="1600" dirty="0">
                <a:latin typeface="+mj-ea"/>
                <a:ea typeface="+mj-ea"/>
              </a:rPr>
              <a:t>　　□</a:t>
            </a:r>
            <a:r>
              <a:rPr lang="ja-JP" altLang="en-US" sz="1600" dirty="0" smtClean="0">
                <a:latin typeface="+mj-ea"/>
                <a:ea typeface="+mj-ea"/>
              </a:rPr>
              <a:t>フェイスタオル</a:t>
            </a:r>
            <a:endParaRPr lang="en-US" altLang="ja-JP" sz="1600" dirty="0" smtClean="0">
              <a:latin typeface="+mj-ea"/>
              <a:ea typeface="+mj-ea"/>
            </a:endParaRPr>
          </a:p>
          <a:p>
            <a:pPr marL="288000" indent="0">
              <a:buNone/>
            </a:pPr>
            <a:r>
              <a:rPr lang="ja-JP" altLang="en-US" sz="1600" dirty="0">
                <a:latin typeface="+mj-ea"/>
                <a:ea typeface="+mj-ea"/>
              </a:rPr>
              <a:t>　□化粧品</a:t>
            </a:r>
          </a:p>
          <a:p>
            <a:pPr marL="288000" indent="0">
              <a:spcBef>
                <a:spcPts val="1800"/>
              </a:spcBef>
              <a:buNone/>
            </a:pPr>
            <a:r>
              <a:rPr lang="en-US" altLang="ja-JP" sz="1600" b="1" dirty="0" smtClean="0">
                <a:latin typeface="+mj-ea"/>
                <a:ea typeface="+mj-ea"/>
              </a:rPr>
              <a:t>【</a:t>
            </a:r>
            <a:r>
              <a:rPr lang="ja-JP" altLang="en-US" sz="1600" b="1" dirty="0">
                <a:latin typeface="+mj-ea"/>
                <a:ea typeface="+mj-ea"/>
              </a:rPr>
              <a:t>食事用具</a:t>
            </a:r>
            <a:r>
              <a:rPr lang="en-US" altLang="ja-JP" sz="1600" b="1" dirty="0">
                <a:latin typeface="+mj-ea"/>
                <a:ea typeface="+mj-ea"/>
              </a:rPr>
              <a:t>】</a:t>
            </a:r>
          </a:p>
          <a:p>
            <a:pPr marL="288000" indent="0">
              <a:buNone/>
            </a:pPr>
            <a:r>
              <a:rPr lang="ja-JP" altLang="en-US" sz="1600" dirty="0">
                <a:latin typeface="+mj-ea"/>
                <a:ea typeface="+mj-ea"/>
              </a:rPr>
              <a:t>　□特別に必要な自助具やコップ　　□常温保存ができる食べ物　　</a:t>
            </a:r>
            <a:endParaRPr lang="en-US" altLang="ja-JP" sz="1600" dirty="0" smtClean="0">
              <a:latin typeface="+mj-ea"/>
              <a:ea typeface="+mj-ea"/>
            </a:endParaRPr>
          </a:p>
          <a:p>
            <a:pPr marL="28800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特別食</a:t>
            </a:r>
          </a:p>
          <a:p>
            <a:pPr marL="288000" indent="0">
              <a:buNone/>
            </a:pPr>
            <a:r>
              <a:rPr lang="ja-JP" altLang="en-US" sz="1600" dirty="0">
                <a:latin typeface="+mj-ea"/>
                <a:ea typeface="+mj-ea"/>
              </a:rPr>
              <a:t>　</a:t>
            </a:r>
            <a:r>
              <a:rPr lang="en-US" altLang="ja-JP" sz="1600" dirty="0">
                <a:latin typeface="+mj-ea"/>
                <a:ea typeface="+mj-ea"/>
              </a:rPr>
              <a:t>※</a:t>
            </a:r>
            <a:r>
              <a:rPr lang="ja-JP" altLang="en-US" sz="1600" dirty="0">
                <a:latin typeface="+mj-ea"/>
                <a:ea typeface="+mj-ea"/>
              </a:rPr>
              <a:t>基本的には使い捨ての食器やコップを使用します。使用が</a:t>
            </a:r>
            <a:r>
              <a:rPr lang="ja-JP" altLang="en-US" sz="1600" dirty="0" smtClean="0">
                <a:latin typeface="+mj-ea"/>
                <a:ea typeface="+mj-ea"/>
              </a:rPr>
              <a:t>難しい</a:t>
            </a:r>
            <a:endParaRPr lang="en-US" altLang="ja-JP" sz="1600" dirty="0" smtClean="0">
              <a:latin typeface="+mj-ea"/>
              <a:ea typeface="+mj-ea"/>
            </a:endParaRPr>
          </a:p>
          <a:p>
            <a:pPr marL="288000" indent="0">
              <a:spcBef>
                <a:spcPts val="300"/>
              </a:spcBef>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人は</a:t>
            </a:r>
            <a:r>
              <a:rPr lang="ja-JP" altLang="en-US" sz="1600" dirty="0" smtClean="0">
                <a:latin typeface="+mj-ea"/>
                <a:ea typeface="+mj-ea"/>
              </a:rPr>
              <a:t>、日頃使い慣れた</a:t>
            </a:r>
            <a:r>
              <a:rPr lang="ja-JP" altLang="en-US" sz="1600" dirty="0">
                <a:latin typeface="+mj-ea"/>
                <a:ea typeface="+mj-ea"/>
              </a:rPr>
              <a:t>自助具等を</a:t>
            </a:r>
            <a:r>
              <a:rPr lang="ja-JP" altLang="en-US" sz="1600" dirty="0" smtClean="0">
                <a:latin typeface="+mj-ea"/>
                <a:ea typeface="+mj-ea"/>
              </a:rPr>
              <a:t>ご持参ください</a:t>
            </a:r>
            <a:endParaRPr lang="ja-JP" altLang="en-US" sz="1600" dirty="0">
              <a:latin typeface="+mj-ea"/>
              <a:ea typeface="+mj-ea"/>
            </a:endParaRPr>
          </a:p>
          <a:p>
            <a:pPr marL="288000" indent="0">
              <a:buNone/>
            </a:pPr>
            <a:r>
              <a:rPr lang="ja-JP" altLang="en-US" sz="1600" dirty="0" smtClean="0">
                <a:latin typeface="+mj-ea"/>
                <a:ea typeface="+mj-ea"/>
              </a:rPr>
              <a:t>　</a:t>
            </a:r>
            <a:r>
              <a:rPr lang="en-US" altLang="ja-JP" sz="1600" dirty="0" smtClean="0">
                <a:latin typeface="+mj-ea"/>
                <a:ea typeface="+mj-ea"/>
              </a:rPr>
              <a:t>※</a:t>
            </a:r>
            <a:r>
              <a:rPr lang="ja-JP" altLang="en-US" sz="1600" dirty="0">
                <a:latin typeface="+mj-ea"/>
                <a:ea typeface="+mj-ea"/>
              </a:rPr>
              <a:t>とろみ剤やペースト食等が必要な場合は、普段食べ慣れて</a:t>
            </a:r>
            <a:r>
              <a:rPr lang="ja-JP" altLang="en-US" sz="1600" dirty="0" smtClean="0">
                <a:latin typeface="+mj-ea"/>
                <a:ea typeface="+mj-ea"/>
              </a:rPr>
              <a:t>いる</a:t>
            </a:r>
            <a:endParaRPr lang="en-US" altLang="ja-JP" sz="1600" dirty="0" smtClean="0">
              <a:latin typeface="+mj-ea"/>
              <a:ea typeface="+mj-ea"/>
            </a:endParaRPr>
          </a:p>
          <a:p>
            <a:pPr marL="288000" indent="0">
              <a:buNone/>
            </a:pPr>
            <a:r>
              <a:rPr lang="en-US" altLang="ja-JP" sz="1600" dirty="0">
                <a:latin typeface="+mj-ea"/>
                <a:ea typeface="+mj-ea"/>
              </a:rPr>
              <a:t> </a:t>
            </a:r>
            <a:r>
              <a:rPr lang="en-US" altLang="ja-JP" sz="1600" dirty="0" smtClean="0">
                <a:latin typeface="+mj-ea"/>
                <a:ea typeface="+mj-ea"/>
              </a:rPr>
              <a:t>    </a:t>
            </a:r>
            <a:r>
              <a:rPr lang="ja-JP" altLang="en-US" sz="1600" dirty="0" smtClean="0">
                <a:latin typeface="+mj-ea"/>
                <a:ea typeface="+mj-ea"/>
              </a:rPr>
              <a:t>物をご準備ください</a:t>
            </a:r>
          </a:p>
          <a:p>
            <a:pPr marL="288000" indent="0">
              <a:spcBef>
                <a:spcPts val="1800"/>
              </a:spcBef>
              <a:buNone/>
            </a:pPr>
            <a:r>
              <a:rPr lang="en-US" altLang="ja-JP" sz="1600" b="1" dirty="0" smtClean="0">
                <a:latin typeface="+mj-ea"/>
                <a:ea typeface="+mj-ea"/>
              </a:rPr>
              <a:t>【</a:t>
            </a:r>
            <a:r>
              <a:rPr lang="ja-JP" altLang="en-US" sz="1600" b="1" dirty="0">
                <a:latin typeface="+mj-ea"/>
                <a:ea typeface="+mj-ea"/>
              </a:rPr>
              <a:t>娯楽関係</a:t>
            </a:r>
            <a:r>
              <a:rPr lang="en-US" altLang="ja-JP" sz="1600" b="1" dirty="0">
                <a:latin typeface="+mj-ea"/>
                <a:ea typeface="+mj-ea"/>
              </a:rPr>
              <a:t>】</a:t>
            </a:r>
          </a:p>
          <a:p>
            <a:pPr marL="28800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日中時間を過ごせる</a:t>
            </a:r>
            <a:r>
              <a:rPr lang="ja-JP" altLang="en-US" sz="1600" dirty="0" smtClean="0">
                <a:latin typeface="+mj-ea"/>
                <a:ea typeface="+mj-ea"/>
              </a:rPr>
              <a:t>物（本、ゲーム機、ＤＶＤ等）</a:t>
            </a:r>
            <a:endParaRPr lang="ja-JP" altLang="en-US" sz="1600" dirty="0">
              <a:latin typeface="+mj-ea"/>
              <a:ea typeface="+mj-ea"/>
            </a:endParaRPr>
          </a:p>
          <a:p>
            <a:pPr marL="288000" indent="0">
              <a:buNone/>
            </a:pPr>
            <a:r>
              <a:rPr lang="ja-JP" altLang="en-US" sz="1600" dirty="0">
                <a:latin typeface="+mj-ea"/>
                <a:ea typeface="+mj-ea"/>
              </a:rPr>
              <a:t>　□携帯電話（充電器）　</a:t>
            </a:r>
            <a:endParaRPr lang="en-US" altLang="ja-JP" sz="1600" dirty="0" smtClean="0">
              <a:latin typeface="+mj-ea"/>
              <a:ea typeface="+mj-ea"/>
            </a:endParaRPr>
          </a:p>
          <a:p>
            <a:pPr marL="288000" indent="0">
              <a:spcBef>
                <a:spcPts val="1800"/>
              </a:spcBef>
              <a:buNone/>
            </a:pPr>
            <a:r>
              <a:rPr lang="en-US" altLang="ja-JP" sz="1600" b="1" dirty="0" smtClean="0">
                <a:latin typeface="+mj-ea"/>
                <a:ea typeface="+mj-ea"/>
              </a:rPr>
              <a:t>【</a:t>
            </a:r>
            <a:r>
              <a:rPr lang="ja-JP" altLang="en-US" sz="1600" b="1" dirty="0">
                <a:latin typeface="+mj-ea"/>
                <a:ea typeface="+mj-ea"/>
              </a:rPr>
              <a:t>その他</a:t>
            </a:r>
            <a:r>
              <a:rPr lang="en-US" altLang="ja-JP" sz="1600" b="1" dirty="0">
                <a:latin typeface="+mj-ea"/>
                <a:ea typeface="+mj-ea"/>
              </a:rPr>
              <a:t>】</a:t>
            </a:r>
          </a:p>
          <a:p>
            <a:pPr marL="28800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健康保険証・福祉医療券（マルフク</a:t>
            </a:r>
            <a:r>
              <a:rPr lang="ja-JP" altLang="en-US" sz="1600" dirty="0" smtClean="0">
                <a:latin typeface="+mj-ea"/>
                <a:ea typeface="+mj-ea"/>
              </a:rPr>
              <a:t>）　　□</a:t>
            </a:r>
            <a:r>
              <a:rPr lang="ja-JP" altLang="en-US" sz="1600" dirty="0">
                <a:latin typeface="+mj-ea"/>
                <a:ea typeface="+mj-ea"/>
              </a:rPr>
              <a:t>薬、おくすり手帳</a:t>
            </a:r>
          </a:p>
          <a:p>
            <a:pPr marL="28800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オムツ・パッド・防水シーツ　　</a:t>
            </a:r>
            <a:r>
              <a:rPr lang="ja-JP" altLang="en-US" sz="1600" dirty="0" smtClean="0">
                <a:latin typeface="+mj-ea"/>
                <a:ea typeface="+mj-ea"/>
              </a:rPr>
              <a:t>□体温計</a:t>
            </a:r>
            <a:endParaRPr lang="en-US" altLang="ja-JP" sz="1600" dirty="0" smtClean="0">
              <a:latin typeface="+mj-ea"/>
              <a:ea typeface="+mj-ea"/>
            </a:endParaRPr>
          </a:p>
          <a:p>
            <a:pPr marL="28800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おやつやジュースなどの嗜好品　</a:t>
            </a:r>
            <a:endParaRPr lang="en-US" altLang="ja-JP" sz="1600" dirty="0" smtClean="0">
              <a:latin typeface="+mj-ea"/>
              <a:ea typeface="+mj-ea"/>
            </a:endParaRPr>
          </a:p>
          <a:p>
            <a:pPr marL="288000" indent="0">
              <a:buNone/>
            </a:pPr>
            <a:endParaRPr kumimoji="1" lang="ja-JP" altLang="en-US" sz="1600" dirty="0"/>
          </a:p>
        </p:txBody>
      </p:sp>
      <p:sp>
        <p:nvSpPr>
          <p:cNvPr id="5"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19</a:t>
            </a:r>
            <a:endParaRPr kumimoji="1" lang="ja-JP" altLang="en-US" dirty="0"/>
          </a:p>
        </p:txBody>
      </p:sp>
    </p:spTree>
    <p:extLst>
      <p:ext uri="{BB962C8B-B14F-4D97-AF65-F5344CB8AC3E}">
        <p14:creationId xmlns:p14="http://schemas.microsoft.com/office/powerpoint/2010/main" val="210604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2034AF7-7FFC-4FF7-91E0-90507765676A}"/>
              </a:ext>
            </a:extLst>
          </p:cNvPr>
          <p:cNvSpPr>
            <a:spLocks noGrp="1"/>
          </p:cNvSpPr>
          <p:nvPr>
            <p:ph idx="1"/>
          </p:nvPr>
        </p:nvSpPr>
        <p:spPr>
          <a:xfrm>
            <a:off x="224589" y="288758"/>
            <a:ext cx="6368716" cy="8630653"/>
          </a:xfrm>
          <a:solidFill>
            <a:schemeClr val="bg1"/>
          </a:solidFill>
          <a:ln>
            <a:solidFill>
              <a:schemeClr val="bg1">
                <a:lumMod val="65000"/>
              </a:schemeClr>
            </a:solidFill>
          </a:ln>
        </p:spPr>
        <p:txBody>
          <a:bodyPr/>
          <a:lstStyle/>
          <a:p>
            <a:pPr marL="0" indent="0" algn="ctr">
              <a:spcBef>
                <a:spcPts val="1800"/>
              </a:spcBef>
              <a:buNone/>
            </a:pPr>
            <a:endParaRPr lang="en-US" altLang="ja-JP" sz="3200" dirty="0" smtClean="0"/>
          </a:p>
          <a:p>
            <a:pPr marL="0" indent="0" algn="ctr">
              <a:spcBef>
                <a:spcPts val="3600"/>
              </a:spcBef>
              <a:buNone/>
            </a:pPr>
            <a:r>
              <a:rPr lang="ja-JP" altLang="en-US" sz="3200" dirty="0" smtClean="0"/>
              <a:t>さいご</a:t>
            </a:r>
            <a:r>
              <a:rPr lang="ja-JP" altLang="en-US" sz="3200" dirty="0"/>
              <a:t>に</a:t>
            </a:r>
            <a:endParaRPr kumimoji="1" lang="en-US" altLang="ja-JP" sz="3200" dirty="0" smtClean="0"/>
          </a:p>
          <a:p>
            <a:pPr marL="0" indent="0">
              <a:buNone/>
            </a:pPr>
            <a:endParaRPr lang="en-US" altLang="ja-JP" sz="2000" dirty="0"/>
          </a:p>
          <a:p>
            <a:pPr marL="72000" indent="0">
              <a:lnSpc>
                <a:spcPct val="150000"/>
              </a:lnSpc>
              <a:spcBef>
                <a:spcPts val="1200"/>
              </a:spcBef>
              <a:buNone/>
            </a:pPr>
            <a:r>
              <a:rPr kumimoji="1" lang="ja-JP" altLang="en-US" sz="2000" dirty="0" smtClean="0"/>
              <a:t>　もはや</a:t>
            </a:r>
            <a:r>
              <a:rPr kumimoji="1" lang="ja-JP" altLang="en-US" sz="2000" dirty="0"/>
              <a:t>誰が感染してもおかしくない新型コロナウイルス。</a:t>
            </a:r>
            <a:endParaRPr kumimoji="1" lang="en-US" altLang="ja-JP" sz="2000" dirty="0"/>
          </a:p>
          <a:p>
            <a:pPr marL="72000" indent="0">
              <a:lnSpc>
                <a:spcPct val="150000"/>
              </a:lnSpc>
              <a:spcBef>
                <a:spcPts val="1200"/>
              </a:spcBef>
              <a:buNone/>
            </a:pPr>
            <a:r>
              <a:rPr lang="ja-JP" altLang="en-US" sz="2000" dirty="0" smtClean="0"/>
              <a:t>　現在</a:t>
            </a:r>
            <a:r>
              <a:rPr lang="ja-JP" altLang="en-US" sz="2000" dirty="0"/>
              <a:t>は治療法や支援手順などが確立されつつあります。</a:t>
            </a:r>
            <a:endParaRPr lang="en-US" altLang="ja-JP" sz="2000" dirty="0"/>
          </a:p>
          <a:p>
            <a:pPr marL="72000" indent="0">
              <a:lnSpc>
                <a:spcPct val="150000"/>
              </a:lnSpc>
              <a:spcBef>
                <a:spcPts val="1200"/>
              </a:spcBef>
              <a:buNone/>
            </a:pPr>
            <a:r>
              <a:rPr kumimoji="1" lang="ja-JP" altLang="en-US" sz="2000" dirty="0" smtClean="0"/>
              <a:t>　もし</a:t>
            </a:r>
            <a:r>
              <a:rPr kumimoji="1" lang="ja-JP" altLang="en-US" sz="2000" dirty="0"/>
              <a:t>感染されたとしても焦る必要はありません。</a:t>
            </a:r>
            <a:endParaRPr kumimoji="1" lang="en-US" altLang="ja-JP" sz="2000" dirty="0"/>
          </a:p>
          <a:p>
            <a:pPr marL="72000" indent="0">
              <a:lnSpc>
                <a:spcPct val="150000"/>
              </a:lnSpc>
              <a:spcBef>
                <a:spcPts val="1200"/>
              </a:spcBef>
              <a:buNone/>
            </a:pPr>
            <a:r>
              <a:rPr lang="ja-JP" altLang="en-US" sz="2000" dirty="0" smtClean="0"/>
              <a:t>　障がいのある人に対する支援</a:t>
            </a:r>
            <a:r>
              <a:rPr lang="ja-JP" altLang="en-US" sz="2000" dirty="0"/>
              <a:t>スタッフは</a:t>
            </a:r>
            <a:r>
              <a:rPr kumimoji="1" lang="ja-JP" altLang="en-US" sz="2000" dirty="0"/>
              <a:t>、これらの手順を踏まえて</a:t>
            </a:r>
            <a:r>
              <a:rPr kumimoji="1" lang="ja-JP" altLang="en-US" sz="2000" dirty="0" smtClean="0"/>
              <a:t>最大限、支援</a:t>
            </a:r>
            <a:r>
              <a:rPr kumimoji="1" lang="ja-JP" altLang="en-US" sz="2000" dirty="0"/>
              <a:t>のお手伝いをさせていただきます。</a:t>
            </a:r>
            <a:endParaRPr kumimoji="1" lang="en-US" altLang="ja-JP" sz="2000" dirty="0"/>
          </a:p>
          <a:p>
            <a:pPr marL="0" indent="0">
              <a:buNone/>
            </a:pPr>
            <a:endParaRPr kumimoji="1" lang="en-US" altLang="ja-JP" sz="2000" dirty="0"/>
          </a:p>
          <a:p>
            <a:pPr marL="0" indent="0">
              <a:buNone/>
            </a:pPr>
            <a:endParaRPr kumimoji="1" lang="en-US" altLang="ja-JP" sz="2000" dirty="0"/>
          </a:p>
        </p:txBody>
      </p:sp>
      <p:sp>
        <p:nvSpPr>
          <p:cNvPr id="6"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2</a:t>
            </a:r>
            <a:r>
              <a:rPr kumimoji="1" lang="en-US" altLang="ja-JP" dirty="0"/>
              <a:t>0</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353" y="5614517"/>
            <a:ext cx="2742973" cy="2456485"/>
          </a:xfrm>
          <a:prstGeom prst="rect">
            <a:avLst/>
          </a:prstGeom>
        </p:spPr>
      </p:pic>
    </p:spTree>
    <p:extLst>
      <p:ext uri="{BB962C8B-B14F-4D97-AF65-F5344CB8AC3E}">
        <p14:creationId xmlns:p14="http://schemas.microsoft.com/office/powerpoint/2010/main" val="1710446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2034AF7-7FFC-4FF7-91E0-90507765676A}"/>
              </a:ext>
            </a:extLst>
          </p:cNvPr>
          <p:cNvSpPr txBox="1">
            <a:spLocks/>
          </p:cNvSpPr>
          <p:nvPr/>
        </p:nvSpPr>
        <p:spPr>
          <a:xfrm>
            <a:off x="197914" y="272716"/>
            <a:ext cx="6432884" cy="8742947"/>
          </a:xfrm>
          <a:prstGeom prst="rect">
            <a:avLst/>
          </a:prstGeom>
          <a:solidFill>
            <a:schemeClr val="bg1"/>
          </a:solidFill>
          <a:ln>
            <a:solidFill>
              <a:schemeClr val="bg1">
                <a:lumMod val="65000"/>
              </a:schemeClr>
            </a:solidFill>
          </a:ln>
        </p:spPr>
        <p:txBody>
          <a:bodyPr/>
          <a:lst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kumimoji="1"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9pPr>
          </a:lstStyle>
          <a:p>
            <a:pPr marL="0" indent="0">
              <a:buFont typeface="Garamond" pitchFamily="18" charset="0"/>
              <a:buNone/>
            </a:pPr>
            <a:endParaRPr lang="en-US" altLang="ja-JP" sz="2000" dirty="0" smtClean="0"/>
          </a:p>
          <a:p>
            <a:pPr marL="0" indent="0">
              <a:buFont typeface="Garamond" pitchFamily="18" charset="0"/>
              <a:buNone/>
            </a:pPr>
            <a:endParaRPr lang="en-US" altLang="ja-JP" sz="2000" dirty="0"/>
          </a:p>
        </p:txBody>
      </p:sp>
      <p:sp>
        <p:nvSpPr>
          <p:cNvPr id="3" name="テキスト ボックス 2"/>
          <p:cNvSpPr txBox="1"/>
          <p:nvPr/>
        </p:nvSpPr>
        <p:spPr>
          <a:xfrm>
            <a:off x="862543" y="1126936"/>
            <a:ext cx="5103626" cy="923330"/>
          </a:xfrm>
          <a:prstGeom prst="rect">
            <a:avLst/>
          </a:prstGeom>
          <a:noFill/>
        </p:spPr>
        <p:txBody>
          <a:bodyPr wrap="square" rtlCol="0">
            <a:spAutoFit/>
          </a:bodyPr>
          <a:lstStyle/>
          <a:p>
            <a:pPr algn="ctr"/>
            <a:r>
              <a:rPr kumimoji="1" lang="ja-JP" altLang="en-US" dirty="0" smtClean="0"/>
              <a:t>栗東市</a:t>
            </a:r>
            <a:r>
              <a:rPr kumimoji="1" lang="ja-JP" altLang="en-US" dirty="0"/>
              <a:t>の</a:t>
            </a:r>
            <a:endParaRPr kumimoji="1" lang="en-US" altLang="ja-JP" dirty="0" smtClean="0"/>
          </a:p>
          <a:p>
            <a:pPr algn="ctr">
              <a:lnSpc>
                <a:spcPct val="150000"/>
              </a:lnSpc>
            </a:pPr>
            <a:r>
              <a:rPr lang="ja-JP" altLang="en-US" sz="2400" b="1" dirty="0" smtClean="0">
                <a:latin typeface="HG丸ｺﾞｼｯｸM-PRO" panose="020F0600000000000000" pitchFamily="50" charset="-128"/>
              </a:rPr>
              <a:t>新型</a:t>
            </a:r>
            <a:r>
              <a:rPr lang="ja-JP" altLang="en-US" sz="2400" b="1" dirty="0">
                <a:latin typeface="HG丸ｺﾞｼｯｸM-PRO" panose="020F0600000000000000" pitchFamily="50" charset="-128"/>
              </a:rPr>
              <a:t>コロナウイルス感染症関連情報</a:t>
            </a:r>
            <a:endParaRPr kumimoji="1" lang="ja-JP" altLang="en-US" sz="2400" dirty="0">
              <a:latin typeface="HG丸ｺﾞｼｯｸM-PRO" panose="020F0600000000000000" pitchFamily="50" charset="-128"/>
            </a:endParaRPr>
          </a:p>
        </p:txBody>
      </p:sp>
      <p:sp>
        <p:nvSpPr>
          <p:cNvPr id="7" name="テキスト ボックス 6"/>
          <p:cNvSpPr txBox="1"/>
          <p:nvPr/>
        </p:nvSpPr>
        <p:spPr>
          <a:xfrm>
            <a:off x="1046781" y="5414425"/>
            <a:ext cx="4735149" cy="369332"/>
          </a:xfrm>
          <a:prstGeom prst="rect">
            <a:avLst/>
          </a:prstGeom>
          <a:noFill/>
          <a:ln>
            <a:solidFill>
              <a:schemeClr val="tx1"/>
            </a:solidFill>
          </a:ln>
        </p:spPr>
        <p:txBody>
          <a:bodyPr wrap="square" rtlCol="0">
            <a:spAutoFit/>
          </a:bodyPr>
          <a:lstStyle/>
          <a:p>
            <a:r>
              <a:rPr kumimoji="1" lang="en-US" altLang="ja-JP" dirty="0"/>
              <a:t>http://www.city.ritto.lg.jp/important/9061.html</a:t>
            </a:r>
            <a:endParaRPr kumimoji="1" lang="ja-JP" altLang="en-US" dirty="0"/>
          </a:p>
        </p:txBody>
      </p:sp>
      <p:sp>
        <p:nvSpPr>
          <p:cNvPr id="8" name="テキスト ボックス 7"/>
          <p:cNvSpPr txBox="1"/>
          <p:nvPr/>
        </p:nvSpPr>
        <p:spPr>
          <a:xfrm>
            <a:off x="862543" y="2513308"/>
            <a:ext cx="5103626" cy="2462213"/>
          </a:xfrm>
          <a:prstGeom prst="rect">
            <a:avLst/>
          </a:prstGeom>
          <a:noFill/>
        </p:spPr>
        <p:txBody>
          <a:bodyPr wrap="square" rtlCol="0">
            <a:spAutoFit/>
          </a:bodyPr>
          <a:lstStyle/>
          <a:p>
            <a:pPr>
              <a:lnSpc>
                <a:spcPct val="150000"/>
              </a:lnSpc>
              <a:spcBef>
                <a:spcPts val="1200"/>
              </a:spcBef>
            </a:pPr>
            <a:r>
              <a:rPr kumimoji="1" lang="ja-JP" altLang="en-US" sz="1600" smtClean="0">
                <a:latin typeface="BIZ UD明朝 Medium" panose="02020500000000000000" pitchFamily="17" charset="-128"/>
                <a:ea typeface="BIZ UD明朝 Medium" panose="02020500000000000000" pitchFamily="17" charset="-128"/>
              </a:rPr>
              <a:t>　</a:t>
            </a:r>
            <a:r>
              <a:rPr kumimoji="1" lang="ja-JP" altLang="en-US" sz="1600">
                <a:latin typeface="BIZ UD明朝 Medium" panose="02020500000000000000" pitchFamily="17" charset="-128"/>
                <a:ea typeface="BIZ UD明朝 Medium" panose="02020500000000000000" pitchFamily="17" charset="-128"/>
              </a:rPr>
              <a:t>栗東</a:t>
            </a:r>
            <a:r>
              <a:rPr kumimoji="1" lang="ja-JP" altLang="en-US" sz="1600" smtClean="0">
                <a:latin typeface="BIZ UD明朝 Medium" panose="02020500000000000000" pitchFamily="17" charset="-128"/>
                <a:ea typeface="BIZ UD明朝 Medium" panose="02020500000000000000" pitchFamily="17" charset="-128"/>
              </a:rPr>
              <a:t>市</a:t>
            </a:r>
            <a:r>
              <a:rPr kumimoji="1" lang="ja-JP" altLang="en-US" sz="1600" dirty="0" smtClean="0">
                <a:latin typeface="BIZ UD明朝 Medium" panose="02020500000000000000" pitchFamily="17" charset="-128"/>
                <a:ea typeface="BIZ UD明朝 Medium" panose="02020500000000000000" pitchFamily="17" charset="-128"/>
              </a:rPr>
              <a:t>役所のホームページ内に新型コロナウイルス感染症に関するコーナーを設けて</a:t>
            </a:r>
            <a:r>
              <a:rPr kumimoji="1" lang="ja-JP" altLang="en-US" sz="1600" dirty="0">
                <a:latin typeface="BIZ UD明朝 Medium" panose="02020500000000000000" pitchFamily="17" charset="-128"/>
                <a:ea typeface="BIZ UD明朝 Medium" panose="02020500000000000000" pitchFamily="17" charset="-128"/>
              </a:rPr>
              <a:t>います</a:t>
            </a:r>
            <a:r>
              <a:rPr kumimoji="1" lang="ja-JP" altLang="en-US" sz="1600" dirty="0" smtClean="0">
                <a:latin typeface="BIZ UD明朝 Medium" panose="02020500000000000000" pitchFamily="17" charset="-128"/>
                <a:ea typeface="BIZ UD明朝 Medium" panose="02020500000000000000" pitchFamily="17" charset="-128"/>
              </a:rPr>
              <a:t>。</a:t>
            </a:r>
            <a:endParaRPr kumimoji="1" lang="en-US" altLang="ja-JP" sz="1600" dirty="0" smtClean="0">
              <a:latin typeface="BIZ UD明朝 Medium" panose="02020500000000000000" pitchFamily="17" charset="-128"/>
              <a:ea typeface="BIZ UD明朝 Medium" panose="02020500000000000000" pitchFamily="17" charset="-128"/>
            </a:endParaRPr>
          </a:p>
          <a:p>
            <a:pPr>
              <a:lnSpc>
                <a:spcPct val="150000"/>
              </a:lnSpc>
              <a:spcBef>
                <a:spcPts val="1200"/>
              </a:spcBef>
            </a:pPr>
            <a:r>
              <a:rPr kumimoji="1" lang="ja-JP" altLang="en-US" sz="1600" dirty="0" smtClean="0">
                <a:latin typeface="BIZ UD明朝 Medium" panose="02020500000000000000" pitchFamily="17" charset="-128"/>
                <a:ea typeface="BIZ UD明朝 Medium" panose="02020500000000000000" pitchFamily="17" charset="-128"/>
              </a:rPr>
              <a:t>　「市内</a:t>
            </a:r>
            <a:r>
              <a:rPr kumimoji="1" lang="ja-JP" altLang="en-US" sz="1600" dirty="0">
                <a:latin typeface="BIZ UD明朝 Medium" panose="02020500000000000000" pitchFamily="17" charset="-128"/>
                <a:ea typeface="BIZ UD明朝 Medium" panose="02020500000000000000" pitchFamily="17" charset="-128"/>
              </a:rPr>
              <a:t>の新型コロナウイルス感染者数・感染者</a:t>
            </a:r>
            <a:r>
              <a:rPr kumimoji="1" lang="ja-JP" altLang="en-US" sz="1600" dirty="0" smtClean="0">
                <a:latin typeface="BIZ UD明朝 Medium" panose="02020500000000000000" pitchFamily="17" charset="-128"/>
                <a:ea typeface="BIZ UD明朝 Medium" panose="02020500000000000000" pitchFamily="17" charset="-128"/>
              </a:rPr>
              <a:t>情報」や「発熱</a:t>
            </a:r>
            <a:r>
              <a:rPr kumimoji="1" lang="ja-JP" altLang="en-US" sz="1600" dirty="0">
                <a:latin typeface="BIZ UD明朝 Medium" panose="02020500000000000000" pitchFamily="17" charset="-128"/>
                <a:ea typeface="BIZ UD明朝 Medium" panose="02020500000000000000" pitchFamily="17" charset="-128"/>
              </a:rPr>
              <a:t>などの症状がある場合の相談や受診に</a:t>
            </a:r>
            <a:r>
              <a:rPr kumimoji="1" lang="ja-JP" altLang="en-US" sz="1600" dirty="0" smtClean="0">
                <a:latin typeface="BIZ UD明朝 Medium" panose="02020500000000000000" pitchFamily="17" charset="-128"/>
                <a:ea typeface="BIZ UD明朝 Medium" panose="02020500000000000000" pitchFamily="17" charset="-128"/>
              </a:rPr>
              <a:t>ついて」などの情報を提供していますので、参考にしてください。</a:t>
            </a:r>
            <a:endParaRPr kumimoji="1" lang="ja-JP" altLang="en-US" sz="1600" dirty="0">
              <a:latin typeface="BIZ UD明朝 Medium" panose="02020500000000000000" pitchFamily="17" charset="-128"/>
              <a:ea typeface="BIZ UD明朝 Medium" panose="02020500000000000000" pitchFamily="17" charset="-128"/>
            </a:endParaRPr>
          </a:p>
        </p:txBody>
      </p:sp>
      <p:sp>
        <p:nvSpPr>
          <p:cNvPr id="9" name="AutoShape 2" descr="https://qr.quel.jp/tmp/257c7273d28aafa77d42f7ca5e0335d679d6c92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3414356" y="6048649"/>
            <a:ext cx="1691941" cy="646331"/>
          </a:xfrm>
          <a:prstGeom prst="rect">
            <a:avLst/>
          </a:prstGeom>
          <a:noFill/>
        </p:spPr>
        <p:txBody>
          <a:bodyPr wrap="square" rtlCol="0">
            <a:spAutoFit/>
          </a:bodyPr>
          <a:lstStyle/>
          <a:p>
            <a:r>
              <a:rPr kumimoji="1" lang="en-US" altLang="ja-JP" dirty="0" smtClean="0"/>
              <a:t>QR</a:t>
            </a:r>
            <a:r>
              <a:rPr kumimoji="1" lang="ja-JP" altLang="en-US" dirty="0" smtClean="0"/>
              <a:t>コードは</a:t>
            </a:r>
            <a:endParaRPr kumimoji="1" lang="en-US" altLang="ja-JP" dirty="0" smtClean="0"/>
          </a:p>
          <a:p>
            <a:r>
              <a:rPr kumimoji="1" lang="ja-JP" altLang="en-US" dirty="0" smtClean="0"/>
              <a:t>こちら</a:t>
            </a:r>
            <a:r>
              <a:rPr kumimoji="1" lang="ja-JP" altLang="en-US" dirty="0"/>
              <a:t>　</a:t>
            </a:r>
            <a:r>
              <a:rPr kumimoji="1" lang="ja-JP" altLang="en-US" dirty="0" smtClean="0"/>
              <a:t>↓</a:t>
            </a:r>
            <a:endParaRPr kumimoji="1" lang="ja-JP" altLang="en-US" dirty="0"/>
          </a:p>
        </p:txBody>
      </p:sp>
      <p:sp>
        <p:nvSpPr>
          <p:cNvPr id="12"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2</a:t>
            </a:r>
            <a:r>
              <a:rPr kumimoji="1" lang="en-US" altLang="ja-JP" dirty="0"/>
              <a:t>1</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572" y="6689202"/>
            <a:ext cx="2114286" cy="2114286"/>
          </a:xfrm>
          <a:prstGeom prst="rect">
            <a:avLst/>
          </a:prstGeom>
        </p:spPr>
      </p:pic>
      <p:pic>
        <p:nvPicPr>
          <p:cNvPr id="6" name="図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6781" y="6689202"/>
            <a:ext cx="1930252" cy="2322931"/>
          </a:xfrm>
          <a:prstGeom prst="rect">
            <a:avLst/>
          </a:prstGeom>
        </p:spPr>
      </p:pic>
    </p:spTree>
    <p:extLst>
      <p:ext uri="{BB962C8B-B14F-4D97-AF65-F5344CB8AC3E}">
        <p14:creationId xmlns:p14="http://schemas.microsoft.com/office/powerpoint/2010/main" val="2050083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41785A5-B903-42D3-9961-1F38ABC2911D}"/>
              </a:ext>
            </a:extLst>
          </p:cNvPr>
          <p:cNvSpPr txBox="1"/>
          <p:nvPr/>
        </p:nvSpPr>
        <p:spPr>
          <a:xfrm>
            <a:off x="385010" y="342009"/>
            <a:ext cx="6136105" cy="8871659"/>
          </a:xfrm>
          <a:prstGeom prst="rect">
            <a:avLst/>
          </a:prstGeom>
          <a:solidFill>
            <a:schemeClr val="bg1"/>
          </a:solidFill>
          <a:ln>
            <a:noFill/>
          </a:ln>
        </p:spPr>
        <p:txBody>
          <a:bodyPr wrap="square" rtlCol="0">
            <a:spAutoFit/>
          </a:bodyPr>
          <a:lstStyle/>
          <a:p>
            <a:endParaRPr kumimoji="1" lang="en-US" altLang="ja-JP" sz="1050" u="sng" dirty="0" smtClean="0"/>
          </a:p>
          <a:p>
            <a:endParaRPr kumimoji="1" lang="en-US" altLang="ja-JP" sz="1200" u="sng" dirty="0" smtClean="0"/>
          </a:p>
          <a:p>
            <a:r>
              <a:rPr kumimoji="1" lang="ja-JP" altLang="en-US" sz="2800" dirty="0" smtClean="0"/>
              <a:t>　</a:t>
            </a:r>
            <a:r>
              <a:rPr kumimoji="1" lang="ja-JP" altLang="en-US" sz="2800" u="sng" dirty="0" smtClean="0"/>
              <a:t>メモ欄</a:t>
            </a:r>
            <a:endParaRPr kumimoji="1" lang="en-US" altLang="ja-JP" sz="2800" u="sng" dirty="0" smtClean="0"/>
          </a:p>
          <a:p>
            <a:endParaRPr kumimoji="1" lang="en-US" altLang="ja-JP" sz="2800" u="sng" dirty="0"/>
          </a:p>
          <a:p>
            <a:endParaRPr kumimoji="1" lang="en-US" altLang="ja-JP" sz="2800" u="sng" dirty="0" smtClean="0"/>
          </a:p>
          <a:p>
            <a:endParaRPr kumimoji="1" lang="en-US" altLang="ja-JP" sz="2800" u="sng" dirty="0"/>
          </a:p>
          <a:p>
            <a:endParaRPr kumimoji="1" lang="en-US" altLang="ja-JP" sz="2800" u="sng" dirty="0" smtClean="0"/>
          </a:p>
          <a:p>
            <a:endParaRPr kumimoji="1" lang="en-US" altLang="ja-JP" sz="2800" u="sng" dirty="0" smtClean="0"/>
          </a:p>
          <a:p>
            <a:endParaRPr kumimoji="1" lang="en-US" altLang="ja-JP" sz="2800" u="sng" dirty="0" smtClean="0"/>
          </a:p>
          <a:p>
            <a:endParaRPr kumimoji="1" lang="en-US" altLang="ja-JP" sz="2800" u="sng" dirty="0" smtClean="0"/>
          </a:p>
          <a:p>
            <a:endParaRPr kumimoji="1" lang="en-US" altLang="ja-JP" sz="2800" u="sng" dirty="0"/>
          </a:p>
          <a:p>
            <a:endParaRPr kumimoji="1" lang="en-US" altLang="ja-JP" sz="2800" u="sng" dirty="0" smtClean="0"/>
          </a:p>
          <a:p>
            <a:endParaRPr kumimoji="1" lang="en-US" altLang="ja-JP" sz="2800" u="sng" dirty="0" smtClean="0"/>
          </a:p>
          <a:p>
            <a:endParaRPr kumimoji="1" lang="en-US" altLang="ja-JP" sz="2800" u="sng" dirty="0"/>
          </a:p>
          <a:p>
            <a:endParaRPr kumimoji="1" lang="en-US" altLang="ja-JP" sz="2800" u="sng" dirty="0" smtClean="0"/>
          </a:p>
          <a:p>
            <a:endParaRPr kumimoji="1" lang="en-US" altLang="ja-JP" sz="2800" u="sng" dirty="0"/>
          </a:p>
          <a:p>
            <a:endParaRPr kumimoji="1" lang="en-US" altLang="ja-JP" sz="2800" u="sng" dirty="0" smtClean="0"/>
          </a:p>
          <a:p>
            <a:endParaRPr kumimoji="1" lang="en-US" altLang="ja-JP" sz="2800" u="sng" dirty="0"/>
          </a:p>
          <a:p>
            <a:endParaRPr kumimoji="1" lang="en-US" altLang="ja-JP" sz="2800" u="sng" dirty="0" smtClean="0"/>
          </a:p>
          <a:p>
            <a:endParaRPr kumimoji="1" lang="en-US" altLang="ja-JP" sz="2800" u="sng" dirty="0"/>
          </a:p>
          <a:p>
            <a:endParaRPr kumimoji="1" lang="ja-JP" altLang="en-US" sz="2800" dirty="0"/>
          </a:p>
        </p:txBody>
      </p:sp>
      <p:sp>
        <p:nvSpPr>
          <p:cNvPr id="5" name="スライド番号プレースホルダー 3"/>
          <p:cNvSpPr txBox="1">
            <a:spLocks/>
          </p:cNvSpPr>
          <p:nvPr/>
        </p:nvSpPr>
        <p:spPr>
          <a:xfrm>
            <a:off x="5897880" y="9213668"/>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22</a:t>
            </a:r>
            <a:endParaRPr kumimoji="1" lang="ja-JP" altLang="en-US" dirty="0"/>
          </a:p>
        </p:txBody>
      </p:sp>
    </p:spTree>
    <p:extLst>
      <p:ext uri="{BB962C8B-B14F-4D97-AF65-F5344CB8AC3E}">
        <p14:creationId xmlns:p14="http://schemas.microsoft.com/office/powerpoint/2010/main" val="2914566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91A58BE-20A9-4146-8F4D-89E74C125CD0}"/>
              </a:ext>
            </a:extLst>
          </p:cNvPr>
          <p:cNvSpPr/>
          <p:nvPr/>
        </p:nvSpPr>
        <p:spPr>
          <a:xfrm>
            <a:off x="499731" y="8093827"/>
            <a:ext cx="5733200" cy="1116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mj-ea"/>
                <a:ea typeface="+mj-ea"/>
              </a:rPr>
              <a:t>※</a:t>
            </a:r>
            <a:r>
              <a:rPr kumimoji="1" lang="ja-JP" altLang="en-US" sz="1400" dirty="0" smtClean="0">
                <a:solidFill>
                  <a:schemeClr val="tx1"/>
                </a:solidFill>
                <a:latin typeface="+mj-ea"/>
                <a:ea typeface="+mj-ea"/>
              </a:rPr>
              <a:t>この手引書は、金</a:t>
            </a:r>
            <a:r>
              <a:rPr kumimoji="1" lang="ja-JP" altLang="en-US" sz="1400" dirty="0">
                <a:solidFill>
                  <a:schemeClr val="tx1"/>
                </a:solidFill>
                <a:latin typeface="+mj-ea"/>
                <a:ea typeface="+mj-ea"/>
              </a:rPr>
              <a:t>　亜海</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滋賀大学経済学部</a:t>
            </a:r>
            <a:r>
              <a:rPr kumimoji="1" lang="en-US" altLang="ja-JP" sz="1400" dirty="0">
                <a:solidFill>
                  <a:schemeClr val="tx1"/>
                </a:solidFill>
                <a:latin typeface="+mj-ea"/>
                <a:ea typeface="+mj-ea"/>
              </a:rPr>
              <a:t>3</a:t>
            </a:r>
            <a:r>
              <a:rPr kumimoji="1" lang="ja-JP" altLang="en-US" sz="1400" dirty="0">
                <a:solidFill>
                  <a:schemeClr val="tx1"/>
                </a:solidFill>
                <a:latin typeface="+mj-ea"/>
                <a:ea typeface="+mj-ea"/>
              </a:rPr>
              <a:t>回生</a:t>
            </a:r>
            <a:r>
              <a:rPr kumimoji="1" lang="en-US" altLang="ja-JP" sz="1400" dirty="0" smtClean="0">
                <a:solidFill>
                  <a:schemeClr val="tx1"/>
                </a:solidFill>
                <a:latin typeface="+mj-ea"/>
                <a:ea typeface="+mj-ea"/>
              </a:rPr>
              <a:t>)</a:t>
            </a:r>
            <a:r>
              <a:rPr kumimoji="1" lang="ja-JP" altLang="en-US" sz="1400" dirty="0" err="1" smtClean="0">
                <a:solidFill>
                  <a:schemeClr val="tx1"/>
                </a:solidFill>
                <a:latin typeface="+mj-ea"/>
                <a:ea typeface="+mj-ea"/>
              </a:rPr>
              <a:t>さんが</a:t>
            </a:r>
            <a:r>
              <a:rPr kumimoji="1" lang="ja-JP" altLang="en-US" sz="1400" dirty="0" smtClean="0">
                <a:solidFill>
                  <a:schemeClr val="tx1"/>
                </a:solidFill>
                <a:latin typeface="+mj-ea"/>
                <a:ea typeface="+mj-ea"/>
              </a:rPr>
              <a:t>制作され</a:t>
            </a:r>
            <a:r>
              <a:rPr kumimoji="1" lang="ja-JP" altLang="en-US" sz="1400" dirty="0">
                <a:solidFill>
                  <a:schemeClr val="tx1"/>
                </a:solidFill>
                <a:latin typeface="+mj-ea"/>
                <a:ea typeface="+mj-ea"/>
              </a:rPr>
              <a:t>、湖</a:t>
            </a:r>
            <a:endParaRPr kumimoji="1" lang="en-US" altLang="ja-JP" sz="1400" dirty="0" smtClean="0">
              <a:solidFill>
                <a:schemeClr val="tx1"/>
              </a:solidFill>
              <a:latin typeface="+mj-ea"/>
              <a:ea typeface="+mj-ea"/>
            </a:endParaRPr>
          </a:p>
          <a:p>
            <a:r>
              <a:rPr kumimoji="1" lang="ja-JP" altLang="en-US" sz="1400" dirty="0">
                <a:solidFill>
                  <a:schemeClr val="tx1"/>
                </a:solidFill>
                <a:latin typeface="+mj-ea"/>
                <a:ea typeface="+mj-ea"/>
              </a:rPr>
              <a:t>　</a:t>
            </a:r>
            <a:r>
              <a:rPr kumimoji="1" lang="ja-JP" altLang="en-US" sz="1400" dirty="0" smtClean="0">
                <a:solidFill>
                  <a:schemeClr val="tx1"/>
                </a:solidFill>
                <a:latin typeface="+mj-ea"/>
                <a:ea typeface="+mj-ea"/>
              </a:rPr>
              <a:t>東地域</a:t>
            </a:r>
            <a:r>
              <a:rPr kumimoji="1" lang="ja-JP" altLang="en-US" sz="1400" dirty="0">
                <a:solidFill>
                  <a:schemeClr val="tx1"/>
                </a:solidFill>
                <a:latin typeface="+mj-ea"/>
                <a:ea typeface="+mj-ea"/>
              </a:rPr>
              <a:t>障害</a:t>
            </a:r>
            <a:r>
              <a:rPr kumimoji="1" lang="ja-JP" altLang="en-US" sz="1400" dirty="0" smtClean="0">
                <a:solidFill>
                  <a:schemeClr val="tx1"/>
                </a:solidFill>
                <a:latin typeface="+mj-ea"/>
                <a:ea typeface="+mj-ea"/>
              </a:rPr>
              <a:t>者自立支援協議会並びに大津市立やまびこ支援センター</a:t>
            </a:r>
            <a:r>
              <a:rPr kumimoji="1" lang="ja-JP" altLang="en-US" sz="1400" dirty="0">
                <a:solidFill>
                  <a:schemeClr val="tx1"/>
                </a:solidFill>
                <a:latin typeface="+mj-ea"/>
                <a:ea typeface="+mj-ea"/>
              </a:rPr>
              <a:t>内</a:t>
            </a:r>
            <a:endParaRPr kumimoji="1" lang="en-US" altLang="ja-JP" sz="1400" dirty="0" smtClean="0">
              <a:solidFill>
                <a:schemeClr val="tx1"/>
              </a:solidFill>
              <a:latin typeface="+mj-ea"/>
              <a:ea typeface="+mj-ea"/>
            </a:endParaRPr>
          </a:p>
          <a:p>
            <a:r>
              <a:rPr kumimoji="1" lang="ja-JP" altLang="en-US" sz="1400" dirty="0">
                <a:solidFill>
                  <a:schemeClr val="tx1"/>
                </a:solidFill>
                <a:latin typeface="+mj-ea"/>
                <a:ea typeface="+mj-ea"/>
              </a:rPr>
              <a:t>　</a:t>
            </a:r>
            <a:r>
              <a:rPr kumimoji="1" lang="ja-JP" altLang="en-US" sz="1400" dirty="0" smtClean="0">
                <a:solidFill>
                  <a:schemeClr val="tx1"/>
                </a:solidFill>
                <a:latin typeface="+mj-ea"/>
                <a:ea typeface="+mj-ea"/>
              </a:rPr>
              <a:t>生活支援センターが発行されたものを承諾を得たうえ</a:t>
            </a:r>
            <a:r>
              <a:rPr kumimoji="1" lang="ja-JP" altLang="en-US" sz="1400" dirty="0">
                <a:solidFill>
                  <a:schemeClr val="tx1"/>
                </a:solidFill>
                <a:latin typeface="+mj-ea"/>
                <a:ea typeface="+mj-ea"/>
              </a:rPr>
              <a:t>で参考に</a:t>
            </a:r>
            <a:r>
              <a:rPr kumimoji="1" lang="ja-JP" altLang="en-US" sz="1400" dirty="0" smtClean="0">
                <a:solidFill>
                  <a:schemeClr val="tx1"/>
                </a:solidFill>
                <a:latin typeface="+mj-ea"/>
                <a:ea typeface="+mj-ea"/>
              </a:rPr>
              <a:t>し、湖南地域障害児・者サービス調整会議の構成メンバーの協力により「</a:t>
            </a:r>
            <a:r>
              <a:rPr kumimoji="1" lang="ja-JP" altLang="en-US" sz="1400" dirty="0">
                <a:solidFill>
                  <a:schemeClr val="tx1"/>
                </a:solidFill>
                <a:latin typeface="+mj-ea"/>
                <a:ea typeface="+mj-ea"/>
              </a:rPr>
              <a:t>栗東</a:t>
            </a:r>
            <a:r>
              <a:rPr kumimoji="1" lang="ja-JP" altLang="en-US" sz="1400" dirty="0" smtClean="0">
                <a:solidFill>
                  <a:schemeClr val="tx1"/>
                </a:solidFill>
                <a:latin typeface="+mj-ea"/>
                <a:ea typeface="+mj-ea"/>
              </a:rPr>
              <a:t>市版」として作成しました。</a:t>
            </a:r>
            <a:endParaRPr kumimoji="1" lang="en-US" altLang="ja-JP" sz="1400" dirty="0">
              <a:solidFill>
                <a:schemeClr val="tx1"/>
              </a:solidFill>
              <a:latin typeface="+mj-ea"/>
              <a:ea typeface="+mj-ea"/>
            </a:endParaRPr>
          </a:p>
        </p:txBody>
      </p:sp>
      <p:sp>
        <p:nvSpPr>
          <p:cNvPr id="2" name="テキスト ボックス 1"/>
          <p:cNvSpPr txBox="1"/>
          <p:nvPr/>
        </p:nvSpPr>
        <p:spPr>
          <a:xfrm>
            <a:off x="703745" y="6284400"/>
            <a:ext cx="5421711" cy="964367"/>
          </a:xfrm>
          <a:prstGeom prst="rect">
            <a:avLst/>
          </a:prstGeom>
          <a:noFill/>
        </p:spPr>
        <p:txBody>
          <a:bodyPr wrap="square" rtlCol="0">
            <a:spAutoFit/>
          </a:bodyPr>
          <a:lstStyle/>
          <a:p>
            <a:pPr>
              <a:spcBef>
                <a:spcPts val="600"/>
              </a:spcBef>
            </a:pPr>
            <a:r>
              <a:rPr kumimoji="1" lang="ja-JP" altLang="en-US" dirty="0">
                <a:latin typeface="+mj-ea"/>
              </a:rPr>
              <a:t>発</a:t>
            </a:r>
            <a:r>
              <a:rPr kumimoji="1" lang="ja-JP" altLang="en-US" sz="2000" dirty="0">
                <a:latin typeface="+mj-ea"/>
              </a:rPr>
              <a:t>行者</a:t>
            </a:r>
            <a:r>
              <a:rPr kumimoji="1" lang="ja-JP" altLang="en-US" sz="2000" dirty="0" smtClean="0">
                <a:latin typeface="+mj-ea"/>
              </a:rPr>
              <a:t>：</a:t>
            </a:r>
            <a:r>
              <a:rPr kumimoji="1" lang="ja-JP" altLang="en-US" dirty="0" smtClean="0">
                <a:latin typeface="+mj-ea"/>
              </a:rPr>
              <a:t>栗東市</a:t>
            </a:r>
            <a:r>
              <a:rPr kumimoji="1" lang="ja-JP" altLang="en-US" dirty="0" err="1" smtClean="0">
                <a:latin typeface="+mj-ea"/>
              </a:rPr>
              <a:t>障がい</a:t>
            </a:r>
            <a:r>
              <a:rPr kumimoji="1" lang="ja-JP" altLang="en-US" dirty="0" smtClean="0">
                <a:latin typeface="+mj-ea"/>
              </a:rPr>
              <a:t>福祉課</a:t>
            </a:r>
            <a:endParaRPr kumimoji="1" lang="en-US" altLang="ja-JP" dirty="0" smtClean="0">
              <a:latin typeface="+mj-ea"/>
            </a:endParaRPr>
          </a:p>
          <a:p>
            <a:pPr algn="ctr"/>
            <a:r>
              <a:rPr kumimoji="1" lang="en-US" altLang="ja-JP" sz="2000" dirty="0" smtClean="0">
                <a:latin typeface="+mj-ea"/>
              </a:rPr>
              <a:t>TEL 077-551-0304</a:t>
            </a:r>
            <a:r>
              <a:rPr kumimoji="1" lang="ja-JP" altLang="en-US" sz="2000" dirty="0" smtClean="0">
                <a:latin typeface="+mj-ea"/>
              </a:rPr>
              <a:t>／</a:t>
            </a:r>
            <a:r>
              <a:rPr kumimoji="1" lang="en-US" altLang="ja-JP" sz="2000" dirty="0" smtClean="0">
                <a:latin typeface="+mj-ea"/>
              </a:rPr>
              <a:t>FAX 077-553-3678</a:t>
            </a:r>
            <a:endParaRPr kumimoji="1" lang="en-US" altLang="ja-JP" sz="2000" dirty="0">
              <a:latin typeface="+mj-ea"/>
            </a:endParaRPr>
          </a:p>
          <a:p>
            <a:pPr algn="ctr">
              <a:lnSpc>
                <a:spcPts val="2000"/>
              </a:lnSpc>
            </a:pPr>
            <a:r>
              <a:rPr kumimoji="1" lang="en-US" altLang="ja-JP" sz="2000" dirty="0">
                <a:latin typeface="+mj-ea"/>
              </a:rPr>
              <a:t>e-mail </a:t>
            </a:r>
            <a:r>
              <a:rPr kumimoji="1" lang="en-US" altLang="ja-JP" sz="2000" dirty="0" smtClean="0">
                <a:latin typeface="+mj-ea"/>
              </a:rPr>
              <a:t> </a:t>
            </a:r>
            <a:r>
              <a:rPr kumimoji="1" lang="en-US" altLang="ja-JP" sz="2000" spc="100" dirty="0" smtClean="0">
                <a:latin typeface="+mj-ea"/>
              </a:rPr>
              <a:t>shogai@city.ritto.lg.jp</a:t>
            </a:r>
            <a:endParaRPr kumimoji="1" lang="en-US" altLang="ja-JP" sz="2000" spc="100" dirty="0">
              <a:latin typeface="+mj-ea"/>
            </a:endParaRPr>
          </a:p>
        </p:txBody>
      </p:sp>
      <p:sp>
        <p:nvSpPr>
          <p:cNvPr id="6" name="正方形/長方形 5"/>
          <p:cNvSpPr/>
          <p:nvPr/>
        </p:nvSpPr>
        <p:spPr>
          <a:xfrm>
            <a:off x="6434245" y="1"/>
            <a:ext cx="503966" cy="990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346014" y="1467204"/>
            <a:ext cx="545431" cy="1588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等号 7"/>
          <p:cNvSpPr/>
          <p:nvPr/>
        </p:nvSpPr>
        <p:spPr>
          <a:xfrm>
            <a:off x="6281843" y="1574764"/>
            <a:ext cx="681790" cy="363781"/>
          </a:xfrm>
          <a:prstGeom prst="mathEqua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等号 8"/>
          <p:cNvSpPr/>
          <p:nvPr/>
        </p:nvSpPr>
        <p:spPr>
          <a:xfrm>
            <a:off x="6281843" y="2597363"/>
            <a:ext cx="681790" cy="409722"/>
          </a:xfrm>
          <a:prstGeom prst="mathEqua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3263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BFFEE06-1145-4AA8-828D-F4F6648B8203}"/>
              </a:ext>
            </a:extLst>
          </p:cNvPr>
          <p:cNvSpPr>
            <a:spLocks noGrp="1"/>
          </p:cNvSpPr>
          <p:nvPr>
            <p:ph idx="1"/>
          </p:nvPr>
        </p:nvSpPr>
        <p:spPr>
          <a:xfrm>
            <a:off x="266790" y="304800"/>
            <a:ext cx="6294431" cy="8758990"/>
          </a:xfrm>
          <a:solidFill>
            <a:schemeClr val="bg1"/>
          </a:solidFill>
          <a:ln>
            <a:solidFill>
              <a:schemeClr val="bg1">
                <a:lumMod val="65000"/>
              </a:schemeClr>
            </a:solidFill>
          </a:ln>
        </p:spPr>
        <p:txBody>
          <a:bodyPr/>
          <a:lstStyle/>
          <a:p>
            <a:pPr marL="0" indent="0">
              <a:buNone/>
            </a:pPr>
            <a:endParaRPr kumimoji="1" lang="en-US" altLang="ja-JP" dirty="0"/>
          </a:p>
          <a:p>
            <a:pPr marL="0" indent="0" algn="ctr">
              <a:spcBef>
                <a:spcPts val="1800"/>
              </a:spcBef>
              <a:buNone/>
            </a:pPr>
            <a:endParaRPr lang="en-US" altLang="ja-JP" sz="3200" dirty="0" smtClean="0">
              <a:solidFill>
                <a:schemeClr val="accent6">
                  <a:lumMod val="75000"/>
                </a:schemeClr>
              </a:solidFill>
            </a:endParaRPr>
          </a:p>
          <a:p>
            <a:pPr marL="0" indent="0" algn="ctr">
              <a:spcBef>
                <a:spcPts val="1800"/>
              </a:spcBef>
              <a:buNone/>
            </a:pPr>
            <a:r>
              <a:rPr lang="ja-JP" altLang="en-US" sz="3200" dirty="0" smtClean="0">
                <a:solidFill>
                  <a:schemeClr val="accent6">
                    <a:lumMod val="75000"/>
                  </a:schemeClr>
                </a:solidFill>
              </a:rPr>
              <a:t>－　目 　次　－</a:t>
            </a:r>
            <a:endParaRPr lang="en-US" altLang="ja-JP" sz="3200" dirty="0" smtClean="0">
              <a:solidFill>
                <a:schemeClr val="accent6">
                  <a:lumMod val="75000"/>
                </a:schemeClr>
              </a:solidFill>
              <a:latin typeface="+mj-ea"/>
              <a:ea typeface="+mj-ea"/>
            </a:endParaRPr>
          </a:p>
          <a:p>
            <a:pPr marL="0" indent="0">
              <a:spcBef>
                <a:spcPts val="1200"/>
              </a:spcBef>
              <a:buNone/>
            </a:pPr>
            <a:endParaRPr lang="en-US" altLang="ja-JP" sz="1800" dirty="0">
              <a:solidFill>
                <a:schemeClr val="accent4">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75000"/>
                  </a:schemeClr>
                </a:solidFill>
                <a:latin typeface="+mj-ea"/>
                <a:ea typeface="+mj-ea"/>
              </a:rPr>
              <a:t>　</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はじめに－－－－－</a:t>
            </a:r>
            <a:r>
              <a:rPr lang="ja-JP" altLang="en-US" sz="1600" dirty="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p.1</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a:t>
            </a:r>
            <a:r>
              <a:rPr lang="ja-JP" altLang="en-US" sz="1800" dirty="0">
                <a:solidFill>
                  <a:schemeClr val="accent6">
                    <a:lumMod val="50000"/>
                  </a:schemeClr>
                </a:solidFill>
                <a:latin typeface="+mj-ea"/>
                <a:ea typeface="+mj-ea"/>
              </a:rPr>
              <a:t>在宅生活困難障害者等支援事業</a:t>
            </a:r>
            <a:r>
              <a:rPr lang="ja-JP" altLang="en-US" sz="1800" dirty="0" smtClean="0">
                <a:solidFill>
                  <a:schemeClr val="accent6">
                    <a:lumMod val="50000"/>
                  </a:schemeClr>
                </a:solidFill>
                <a:latin typeface="+mj-ea"/>
                <a:ea typeface="+mj-ea"/>
              </a:rPr>
              <a:t>とは</a:t>
            </a:r>
            <a:r>
              <a:rPr lang="ja-JP" altLang="en-US" sz="1600" dirty="0" smtClean="0">
                <a:solidFill>
                  <a:schemeClr val="accent6">
                    <a:lumMod val="50000"/>
                  </a:schemeClr>
                </a:solidFill>
                <a:latin typeface="+mj-ea"/>
                <a:ea typeface="+mj-ea"/>
              </a:rPr>
              <a:t>－</a:t>
            </a:r>
            <a:r>
              <a:rPr lang="ja-JP" altLang="en-US" sz="1600" dirty="0" smtClean="0">
                <a:solidFill>
                  <a:schemeClr val="accent6">
                    <a:lumMod val="50000"/>
                  </a:schemeClr>
                </a:solidFill>
                <a:latin typeface="+mj-ea"/>
              </a:rPr>
              <a:t>－</a:t>
            </a:r>
            <a:r>
              <a:rPr lang="ja-JP" altLang="en-US" sz="16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p.3</a:t>
            </a:r>
          </a:p>
          <a:p>
            <a:pPr marL="180000" indent="0">
              <a:lnSpc>
                <a:spcPct val="100000"/>
              </a:lnSpc>
              <a:spcBef>
                <a:spcPts val="1200"/>
              </a:spcBef>
              <a:buNone/>
            </a:pPr>
            <a:r>
              <a:rPr lang="ja-JP" altLang="en-US" sz="1800" dirty="0">
                <a:solidFill>
                  <a:schemeClr val="accent6">
                    <a:lumMod val="50000"/>
                  </a:schemeClr>
                </a:solidFill>
                <a:latin typeface="+mj-ea"/>
                <a:ea typeface="+mj-ea"/>
              </a:rPr>
              <a:t>　</a:t>
            </a:r>
            <a:r>
              <a:rPr lang="ja-JP" altLang="en-US" sz="1800" dirty="0" smtClean="0">
                <a:solidFill>
                  <a:schemeClr val="accent6">
                    <a:lumMod val="50000"/>
                  </a:schemeClr>
                </a:solidFill>
                <a:latin typeface="+mj-ea"/>
                <a:ea typeface="+mj-ea"/>
              </a:rPr>
              <a:t>・準備していただきたいこと</a:t>
            </a:r>
            <a:r>
              <a:rPr lang="en-US" altLang="ja-JP" sz="1800" dirty="0" smtClean="0">
                <a:solidFill>
                  <a:schemeClr val="accent6">
                    <a:lumMod val="50000"/>
                  </a:schemeClr>
                </a:solidFill>
                <a:latin typeface="+mj-ea"/>
                <a:ea typeface="+mj-ea"/>
              </a:rPr>
              <a:t>&lt;</a:t>
            </a:r>
            <a:r>
              <a:rPr lang="ja-JP" altLang="en-US" sz="1800" dirty="0" smtClean="0">
                <a:solidFill>
                  <a:schemeClr val="accent6">
                    <a:lumMod val="50000"/>
                  </a:schemeClr>
                </a:solidFill>
                <a:latin typeface="+mj-ea"/>
                <a:ea typeface="+mj-ea"/>
              </a:rPr>
              <a:t>事前準備＞</a:t>
            </a:r>
            <a:r>
              <a:rPr lang="ja-JP" altLang="en-US" sz="1400" dirty="0" smtClean="0">
                <a:solidFill>
                  <a:schemeClr val="accent6">
                    <a:lumMod val="50000"/>
                  </a:schemeClr>
                </a:solidFill>
                <a:latin typeface="+mj-ea"/>
                <a:ea typeface="+mj-ea"/>
              </a:rPr>
              <a:t>  </a:t>
            </a:r>
            <a:r>
              <a:rPr lang="ja-JP" altLang="en-US" sz="1600" dirty="0" smtClean="0">
                <a:solidFill>
                  <a:schemeClr val="accent6">
                    <a:lumMod val="50000"/>
                  </a:schemeClr>
                </a:solidFill>
                <a:latin typeface="+mj-ea"/>
              </a:rPr>
              <a:t>－</a:t>
            </a:r>
            <a:r>
              <a:rPr lang="ja-JP" altLang="en-US" sz="1600" dirty="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p.4</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a:t>
            </a:r>
            <a:r>
              <a:rPr lang="ja-JP" altLang="en-US" sz="1800" dirty="0">
                <a:solidFill>
                  <a:schemeClr val="accent6">
                    <a:lumMod val="50000"/>
                  </a:schemeClr>
                </a:solidFill>
                <a:latin typeface="+mj-ea"/>
                <a:ea typeface="+mj-ea"/>
              </a:rPr>
              <a:t>支援を受けるまでの</a:t>
            </a:r>
            <a:r>
              <a:rPr lang="ja-JP" altLang="en-US" sz="1800" dirty="0" smtClean="0">
                <a:solidFill>
                  <a:schemeClr val="accent6">
                    <a:lumMod val="50000"/>
                  </a:schemeClr>
                </a:solidFill>
                <a:latin typeface="+mj-ea"/>
                <a:ea typeface="+mj-ea"/>
              </a:rPr>
              <a:t>流れ－－</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p.5</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8</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a:t>
            </a:r>
            <a:r>
              <a:rPr lang="ja-JP" altLang="en-US" sz="1800" dirty="0">
                <a:solidFill>
                  <a:schemeClr val="accent6">
                    <a:lumMod val="50000"/>
                  </a:schemeClr>
                </a:solidFill>
                <a:latin typeface="+mj-ea"/>
                <a:ea typeface="+mj-ea"/>
              </a:rPr>
              <a:t>支援中の</a:t>
            </a:r>
            <a:r>
              <a:rPr lang="ja-JP" altLang="en-US" sz="1800" dirty="0" smtClean="0">
                <a:solidFill>
                  <a:schemeClr val="accent6">
                    <a:lumMod val="50000"/>
                  </a:schemeClr>
                </a:solidFill>
                <a:latin typeface="+mj-ea"/>
                <a:ea typeface="+mj-ea"/>
              </a:rPr>
              <a:t>流れ －</a:t>
            </a:r>
            <a:r>
              <a:rPr lang="ja-JP" altLang="en-US" sz="1800" dirty="0">
                <a:solidFill>
                  <a:schemeClr val="accent6">
                    <a:lumMod val="50000"/>
                  </a:schemeClr>
                </a:solidFill>
                <a:latin typeface="+mj-ea"/>
                <a:ea typeface="+mj-ea"/>
              </a:rPr>
              <a:t>－－－－</a:t>
            </a:r>
            <a:r>
              <a:rPr lang="ja-JP" altLang="en-US" sz="1600" dirty="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 －－</a:t>
            </a:r>
            <a:r>
              <a:rPr lang="en-US" altLang="ja-JP" sz="1800" dirty="0" smtClean="0">
                <a:solidFill>
                  <a:schemeClr val="accent6">
                    <a:lumMod val="50000"/>
                  </a:schemeClr>
                </a:solidFill>
                <a:latin typeface="+mj-ea"/>
                <a:ea typeface="+mj-ea"/>
              </a:rPr>
              <a:t>p.9</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10</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・支援の終了 － －</a:t>
            </a:r>
            <a:r>
              <a:rPr lang="ja-JP" altLang="en-US" sz="1800" dirty="0">
                <a:solidFill>
                  <a:schemeClr val="accent6">
                    <a:lumMod val="50000"/>
                  </a:schemeClr>
                </a:solidFill>
                <a:latin typeface="+mj-ea"/>
                <a:ea typeface="+mj-ea"/>
              </a:rPr>
              <a:t>－－－</a:t>
            </a:r>
            <a:r>
              <a:rPr lang="ja-JP" altLang="en-US" sz="1600" dirty="0" smtClean="0">
                <a:solidFill>
                  <a:schemeClr val="accent6">
                    <a:lumMod val="50000"/>
                  </a:schemeClr>
                </a:solidFill>
                <a:latin typeface="+mj-ea"/>
                <a:ea typeface="+mj-ea"/>
              </a:rPr>
              <a:t>－</a:t>
            </a:r>
            <a:r>
              <a:rPr lang="ja-JP" altLang="en-US" sz="16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p.11</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a:t>
            </a:r>
            <a:r>
              <a:rPr lang="ja-JP" altLang="en-US" sz="1800" dirty="0">
                <a:solidFill>
                  <a:schemeClr val="accent6">
                    <a:lumMod val="50000"/>
                  </a:schemeClr>
                </a:solidFill>
                <a:latin typeface="+mj-ea"/>
                <a:ea typeface="+mj-ea"/>
              </a:rPr>
              <a:t>緊急</a:t>
            </a:r>
            <a:r>
              <a:rPr lang="ja-JP" altLang="en-US" sz="1800" dirty="0" smtClean="0">
                <a:solidFill>
                  <a:schemeClr val="accent6">
                    <a:lumMod val="50000"/>
                  </a:schemeClr>
                </a:solidFill>
                <a:latin typeface="+mj-ea"/>
                <a:ea typeface="+mj-ea"/>
              </a:rPr>
              <a:t>時情報シート－－－－</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p.12</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18</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・２週間を乗り切るための用品リスト－</a:t>
            </a:r>
            <a:r>
              <a:rPr lang="ja-JP" altLang="en-US" sz="1800" dirty="0" smtClean="0">
                <a:solidFill>
                  <a:schemeClr val="accent6">
                    <a:lumMod val="50000"/>
                  </a:schemeClr>
                </a:solidFill>
                <a:latin typeface="+mj-ea"/>
              </a:rPr>
              <a:t>－ </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p.19</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a:t>
            </a:r>
            <a:r>
              <a:rPr lang="ja-JP" altLang="en-US" sz="1800" dirty="0">
                <a:solidFill>
                  <a:schemeClr val="accent6">
                    <a:lumMod val="50000"/>
                  </a:schemeClr>
                </a:solidFill>
                <a:latin typeface="+mj-ea"/>
                <a:ea typeface="+mj-ea"/>
              </a:rPr>
              <a:t>さいごに－－－</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p.20</a:t>
            </a:r>
            <a:endParaRPr lang="en-US" altLang="ja-JP"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・新型コロナウイルス感染症関連情報－</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 </a:t>
            </a:r>
            <a:r>
              <a:rPr lang="en-US" altLang="ja-JP" sz="1800" dirty="0" smtClean="0">
                <a:solidFill>
                  <a:schemeClr val="accent6">
                    <a:lumMod val="50000"/>
                  </a:schemeClr>
                </a:solidFill>
                <a:latin typeface="+mj-ea"/>
                <a:ea typeface="+mj-ea"/>
              </a:rPr>
              <a:t>p.21</a:t>
            </a:r>
            <a:endParaRPr lang="ja-JP" altLang="en-US" sz="1800" dirty="0">
              <a:solidFill>
                <a:schemeClr val="accent6">
                  <a:lumMod val="50000"/>
                </a:schemeClr>
              </a:solidFill>
              <a:latin typeface="+mj-ea"/>
              <a:ea typeface="+mj-ea"/>
            </a:endParaRPr>
          </a:p>
          <a:p>
            <a:pPr marL="180000" indent="0">
              <a:lnSpc>
                <a:spcPct val="100000"/>
              </a:lnSpc>
              <a:spcBef>
                <a:spcPts val="1200"/>
              </a:spcBef>
              <a:buNone/>
            </a:pPr>
            <a:r>
              <a:rPr lang="ja-JP" altLang="en-US" sz="1800" dirty="0" smtClean="0">
                <a:solidFill>
                  <a:schemeClr val="accent6">
                    <a:lumMod val="50000"/>
                  </a:schemeClr>
                </a:solidFill>
                <a:latin typeface="+mj-ea"/>
                <a:ea typeface="+mj-ea"/>
              </a:rPr>
              <a:t>　・</a:t>
            </a:r>
            <a:r>
              <a:rPr lang="ja-JP" altLang="en-US" sz="1800" dirty="0">
                <a:solidFill>
                  <a:schemeClr val="accent6">
                    <a:lumMod val="50000"/>
                  </a:schemeClr>
                </a:solidFill>
                <a:latin typeface="+mj-ea"/>
                <a:ea typeface="+mj-ea"/>
              </a:rPr>
              <a:t>メモ欄－－－－－－－－</a:t>
            </a:r>
            <a:r>
              <a:rPr lang="ja-JP" altLang="en-US" sz="1800" dirty="0" smtClean="0">
                <a:solidFill>
                  <a:schemeClr val="accent6">
                    <a:lumMod val="50000"/>
                  </a:schemeClr>
                </a:solidFill>
                <a:latin typeface="+mj-ea"/>
                <a:ea typeface="+mj-ea"/>
              </a:rPr>
              <a:t>－</a:t>
            </a:r>
            <a:r>
              <a:rPr lang="ja-JP" altLang="en-US" sz="1800" dirty="0" smtClean="0">
                <a:solidFill>
                  <a:schemeClr val="accent6">
                    <a:lumMod val="50000"/>
                  </a:schemeClr>
                </a:solidFill>
                <a:latin typeface="+mj-ea"/>
              </a:rPr>
              <a:t>－</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ja-JP" altLang="en-US" sz="1800" dirty="0" smtClean="0">
                <a:solidFill>
                  <a:schemeClr val="accent6">
                    <a:lumMod val="50000"/>
                  </a:schemeClr>
                </a:solidFill>
                <a:latin typeface="+mj-ea"/>
                <a:ea typeface="+mj-ea"/>
              </a:rPr>
              <a:t>－－</a:t>
            </a:r>
            <a:r>
              <a:rPr lang="ja-JP" altLang="en-US" sz="1800" dirty="0">
                <a:solidFill>
                  <a:schemeClr val="accent6">
                    <a:lumMod val="50000"/>
                  </a:schemeClr>
                </a:solidFill>
                <a:latin typeface="+mj-ea"/>
                <a:ea typeface="+mj-ea"/>
              </a:rPr>
              <a:t>－</a:t>
            </a:r>
            <a:r>
              <a:rPr lang="en-US" altLang="ja-JP" sz="1800" dirty="0" smtClean="0">
                <a:solidFill>
                  <a:schemeClr val="accent6">
                    <a:lumMod val="50000"/>
                  </a:schemeClr>
                </a:solidFill>
                <a:latin typeface="+mj-ea"/>
                <a:ea typeface="+mj-ea"/>
              </a:rPr>
              <a:t>p.22</a:t>
            </a:r>
            <a:endParaRPr lang="en-US" altLang="ja-JP" sz="1800" dirty="0">
              <a:solidFill>
                <a:schemeClr val="accent6">
                  <a:lumMod val="50000"/>
                </a:schemeClr>
              </a:solidFill>
              <a:latin typeface="+mj-ea"/>
              <a:ea typeface="+mj-ea"/>
            </a:endParaRPr>
          </a:p>
        </p:txBody>
      </p:sp>
      <p:sp>
        <p:nvSpPr>
          <p:cNvPr id="5" name="テキスト ボックス 4"/>
          <p:cNvSpPr txBox="1"/>
          <p:nvPr/>
        </p:nvSpPr>
        <p:spPr>
          <a:xfrm>
            <a:off x="5952177" y="9272337"/>
            <a:ext cx="746449" cy="369332"/>
          </a:xfrm>
          <a:prstGeom prst="rect">
            <a:avLst/>
          </a:prstGeom>
          <a:noFill/>
        </p:spPr>
        <p:txBody>
          <a:bodyPr wrap="square" rtlCol="0">
            <a:spAutoFit/>
          </a:bodyPr>
          <a:lstStyle/>
          <a:p>
            <a:pPr algn="ctr"/>
            <a:r>
              <a:rPr kumimoji="1" lang="en-US" altLang="ja-JP" dirty="0" smtClean="0"/>
              <a:t>2</a:t>
            </a:r>
            <a:endParaRPr kumimoji="1" lang="ja-JP" altLang="en-US" dirty="0"/>
          </a:p>
        </p:txBody>
      </p:sp>
    </p:spTree>
    <p:extLst>
      <p:ext uri="{BB962C8B-B14F-4D97-AF65-F5344CB8AC3E}">
        <p14:creationId xmlns:p14="http://schemas.microsoft.com/office/powerpoint/2010/main" val="303417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60CA8EF-686D-4C29-B108-4BFB7EF7AA17}"/>
              </a:ext>
            </a:extLst>
          </p:cNvPr>
          <p:cNvSpPr>
            <a:spLocks noGrp="1"/>
          </p:cNvSpPr>
          <p:nvPr>
            <p:ph idx="1"/>
          </p:nvPr>
        </p:nvSpPr>
        <p:spPr>
          <a:xfrm>
            <a:off x="304800" y="315263"/>
            <a:ext cx="6270021" cy="8775031"/>
          </a:xfrm>
          <a:solidFill>
            <a:schemeClr val="bg1"/>
          </a:solidFill>
          <a:ln>
            <a:solidFill>
              <a:schemeClr val="bg1">
                <a:lumMod val="65000"/>
              </a:schemeClr>
            </a:solidFill>
          </a:ln>
        </p:spPr>
        <p:txBody>
          <a:bodyPr/>
          <a:lstStyle/>
          <a:p>
            <a:pPr marL="0" indent="0">
              <a:lnSpc>
                <a:spcPct val="100000"/>
              </a:lnSpc>
              <a:buNone/>
            </a:pPr>
            <a:endParaRPr kumimoji="1" lang="en-US" altLang="ja-JP" sz="1800" dirty="0" smtClean="0"/>
          </a:p>
          <a:p>
            <a:pPr marL="0" indent="0">
              <a:lnSpc>
                <a:spcPts val="0"/>
              </a:lnSpc>
              <a:spcBef>
                <a:spcPts val="0"/>
              </a:spcBef>
              <a:buNone/>
            </a:pPr>
            <a:r>
              <a:rPr lang="ja-JP" altLang="en-US" sz="2400" spc="-100" dirty="0" smtClean="0"/>
              <a:t>　</a:t>
            </a:r>
            <a:endParaRPr lang="en-US" altLang="ja-JP" sz="1050" spc="-100" dirty="0" smtClean="0"/>
          </a:p>
          <a:p>
            <a:pPr marL="0" indent="0">
              <a:buNone/>
            </a:pPr>
            <a:r>
              <a:rPr lang="ja-JP" altLang="en-US" sz="2400" spc="-100" dirty="0"/>
              <a:t>　</a:t>
            </a:r>
            <a:r>
              <a:rPr lang="ja-JP" altLang="en-US" sz="2400" spc="-100" dirty="0" smtClean="0"/>
              <a:t>　　新型</a:t>
            </a:r>
            <a:r>
              <a:rPr lang="ja-JP" altLang="en-US" sz="2400" spc="-100" dirty="0"/>
              <a:t>コロナウイルス感染症に</a:t>
            </a:r>
            <a:r>
              <a:rPr lang="ja-JP" altLang="en-US" sz="2400" spc="-100" dirty="0" smtClean="0"/>
              <a:t>かかる</a:t>
            </a:r>
            <a:endParaRPr lang="en-US" altLang="ja-JP" sz="2400" spc="-100" dirty="0" smtClean="0"/>
          </a:p>
          <a:p>
            <a:pPr marL="0" indent="0" algn="ctr">
              <a:buNone/>
            </a:pPr>
            <a:r>
              <a:rPr lang="ja-JP" altLang="en-US" sz="2800" spc="-100" dirty="0" smtClean="0"/>
              <a:t>在宅</a:t>
            </a:r>
            <a:r>
              <a:rPr lang="ja-JP" altLang="en-US" sz="2800" spc="-100" dirty="0"/>
              <a:t>生活困難障害者等支援事業</a:t>
            </a:r>
            <a:r>
              <a:rPr lang="ja-JP" altLang="en-US" sz="2000" dirty="0"/>
              <a:t>と</a:t>
            </a:r>
            <a:r>
              <a:rPr lang="ja-JP" altLang="en-US" sz="2000" dirty="0" smtClean="0"/>
              <a:t>は</a:t>
            </a:r>
            <a:endParaRPr lang="en-US" altLang="ja-JP" sz="2000" dirty="0"/>
          </a:p>
          <a:p>
            <a:pPr marL="0" indent="0">
              <a:buNone/>
            </a:pPr>
            <a:endParaRPr kumimoji="1" lang="en-US" altLang="ja-JP" sz="1800" dirty="0" smtClean="0"/>
          </a:p>
          <a:p>
            <a:pPr marL="180000" indent="0">
              <a:lnSpc>
                <a:spcPts val="2500"/>
              </a:lnSpc>
              <a:spcBef>
                <a:spcPts val="1800"/>
              </a:spcBef>
              <a:buNone/>
            </a:pPr>
            <a:r>
              <a:rPr kumimoji="1" lang="ja-JP" altLang="en-US" sz="1800" dirty="0" smtClean="0"/>
              <a:t>　障がいのある人の</a:t>
            </a:r>
            <a:r>
              <a:rPr kumimoji="1" lang="ja-JP" altLang="en-US" sz="1800" dirty="0"/>
              <a:t>同居家族等が新型コロナウイルスに感染</a:t>
            </a:r>
            <a:r>
              <a:rPr kumimoji="1" lang="ja-JP" altLang="en-US" sz="1800" dirty="0" smtClean="0"/>
              <a:t>し</a:t>
            </a:r>
            <a:r>
              <a:rPr lang="ja-JP" altLang="en-US" sz="1800" dirty="0"/>
              <a:t>、</a:t>
            </a:r>
            <a:r>
              <a:rPr kumimoji="1" lang="ja-JP" altLang="en-US" sz="1800" dirty="0" smtClean="0"/>
              <a:t>障がい</a:t>
            </a:r>
            <a:r>
              <a:rPr lang="ja-JP" altLang="en-US" sz="1800" dirty="0" smtClean="0"/>
              <a:t>のある人本人</a:t>
            </a:r>
            <a:r>
              <a:rPr kumimoji="1" lang="ja-JP" altLang="en-US" sz="1800" dirty="0" smtClean="0"/>
              <a:t>が</a:t>
            </a:r>
            <a:r>
              <a:rPr kumimoji="1" lang="ja-JP" altLang="en-US" sz="1800" dirty="0"/>
              <a:t>濃厚接触者となったことで</a:t>
            </a:r>
            <a:r>
              <a:rPr lang="ja-JP" altLang="en-US" sz="1800" dirty="0"/>
              <a:t>２</a:t>
            </a:r>
            <a:r>
              <a:rPr kumimoji="1" lang="ja-JP" altLang="en-US" sz="1800" dirty="0"/>
              <a:t>週間の待機が必要となった</a:t>
            </a:r>
            <a:r>
              <a:rPr kumimoji="1" lang="ja-JP" altLang="en-US" sz="1800" dirty="0" smtClean="0"/>
              <a:t>場合</a:t>
            </a:r>
            <a:r>
              <a:rPr kumimoji="1" lang="ja-JP" altLang="en-US" sz="1800" dirty="0"/>
              <a:t>、支援スタッフを派遣し</a:t>
            </a:r>
            <a:r>
              <a:rPr kumimoji="1" lang="ja-JP" altLang="en-US" sz="1800" dirty="0" smtClean="0"/>
              <a:t>、その障がい</a:t>
            </a:r>
            <a:r>
              <a:rPr lang="ja-JP" altLang="en-US" sz="1800" dirty="0" smtClean="0"/>
              <a:t>のある人</a:t>
            </a:r>
            <a:r>
              <a:rPr kumimoji="1" lang="ja-JP" altLang="en-US" sz="1800" dirty="0" smtClean="0"/>
              <a:t>に</a:t>
            </a:r>
            <a:r>
              <a:rPr kumimoji="1" lang="ja-JP" altLang="en-US" sz="1800" dirty="0"/>
              <a:t>対して行われる</a:t>
            </a:r>
            <a:r>
              <a:rPr kumimoji="1" lang="ja-JP" altLang="en-US" sz="1800" dirty="0" smtClean="0"/>
              <a:t>支援事業</a:t>
            </a:r>
            <a:r>
              <a:rPr kumimoji="1" lang="ja-JP" altLang="en-US" sz="1800" dirty="0"/>
              <a:t>のことです</a:t>
            </a:r>
            <a:r>
              <a:rPr kumimoji="1" lang="ja-JP" altLang="en-US" sz="1800" dirty="0" smtClean="0"/>
              <a:t>。</a:t>
            </a:r>
            <a:endParaRPr kumimoji="1" lang="en-US" altLang="ja-JP" sz="1800" dirty="0" smtClean="0"/>
          </a:p>
          <a:p>
            <a:pPr marL="180000" indent="0">
              <a:lnSpc>
                <a:spcPts val="2500"/>
              </a:lnSpc>
              <a:buNone/>
            </a:pPr>
            <a:endParaRPr kumimoji="1" lang="en-US" altLang="ja-JP" sz="1800" dirty="0" smtClean="0"/>
          </a:p>
          <a:p>
            <a:pPr marL="180000" indent="0">
              <a:lnSpc>
                <a:spcPts val="2500"/>
              </a:lnSpc>
              <a:buNone/>
            </a:pPr>
            <a:endParaRPr kumimoji="1" lang="en-US" altLang="ja-JP" sz="1800"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2" name="正方形/長方形 1">
            <a:extLst>
              <a:ext uri="{FF2B5EF4-FFF2-40B4-BE49-F238E27FC236}">
                <a16:creationId xmlns:a16="http://schemas.microsoft.com/office/drawing/2014/main" id="{8A1755F6-75F2-4BD2-990B-24719A85807D}"/>
              </a:ext>
            </a:extLst>
          </p:cNvPr>
          <p:cNvSpPr/>
          <p:nvPr/>
        </p:nvSpPr>
        <p:spPr>
          <a:xfrm>
            <a:off x="1823277" y="3772055"/>
            <a:ext cx="3016941" cy="40990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新型コロナウイルス</a:t>
            </a:r>
            <a:r>
              <a:rPr kumimoji="1" lang="ja-JP" altLang="en-US" sz="1400" dirty="0" smtClean="0">
                <a:solidFill>
                  <a:schemeClr val="tx1"/>
                </a:solidFill>
              </a:rPr>
              <a:t>感染の疑い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43B94410-8D62-4B23-BF64-AE557F62853C}"/>
              </a:ext>
            </a:extLst>
          </p:cNvPr>
          <p:cNvSpPr/>
          <p:nvPr/>
        </p:nvSpPr>
        <p:spPr>
          <a:xfrm>
            <a:off x="1267326" y="4764139"/>
            <a:ext cx="4379495" cy="8480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u="sng" dirty="0" err="1" smtClean="0">
                <a:solidFill>
                  <a:schemeClr val="tx1"/>
                </a:solidFill>
                <a:latin typeface="+mj-ea"/>
                <a:ea typeface="+mj-ea"/>
              </a:rPr>
              <a:t>障がい</a:t>
            </a:r>
            <a:r>
              <a:rPr kumimoji="1" lang="ja-JP" altLang="en-US" sz="1400" u="sng" dirty="0" smtClean="0">
                <a:solidFill>
                  <a:schemeClr val="tx1"/>
                </a:solidFill>
                <a:latin typeface="+mj-ea"/>
                <a:ea typeface="+mj-ea"/>
              </a:rPr>
              <a:t>児・者本人</a:t>
            </a:r>
            <a:r>
              <a:rPr kumimoji="1" lang="ja-JP" altLang="en-US" sz="1400" u="sng" dirty="0">
                <a:solidFill>
                  <a:schemeClr val="tx1"/>
                </a:solidFill>
                <a:latin typeface="+mj-ea"/>
                <a:ea typeface="+mj-ea"/>
              </a:rPr>
              <a:t>は、</a:t>
            </a:r>
            <a:r>
              <a:rPr kumimoji="1" lang="en-US" altLang="ja-JP" sz="1400" u="sng" dirty="0">
                <a:solidFill>
                  <a:schemeClr val="tx1"/>
                </a:solidFill>
                <a:latin typeface="+mj-ea"/>
                <a:ea typeface="+mj-ea"/>
              </a:rPr>
              <a:t>PCR</a:t>
            </a:r>
            <a:r>
              <a:rPr kumimoji="1" lang="ja-JP" altLang="en-US" sz="1400" u="sng" dirty="0">
                <a:solidFill>
                  <a:schemeClr val="tx1"/>
                </a:solidFill>
                <a:latin typeface="+mj-ea"/>
                <a:ea typeface="+mj-ea"/>
              </a:rPr>
              <a:t>検査で、陰性</a:t>
            </a:r>
            <a:r>
              <a:rPr kumimoji="1" lang="ja-JP" altLang="en-US" sz="1400" dirty="0">
                <a:solidFill>
                  <a:schemeClr val="tx1"/>
                </a:solidFill>
                <a:latin typeface="+mj-ea"/>
                <a:ea typeface="+mj-ea"/>
              </a:rPr>
              <a:t>であるものの、感染した家族等の濃厚接触者であることから、</a:t>
            </a:r>
            <a:r>
              <a:rPr kumimoji="1" lang="en-US" altLang="ja-JP" sz="1400" u="sng" dirty="0">
                <a:solidFill>
                  <a:schemeClr val="tx1"/>
                </a:solidFill>
                <a:latin typeface="+mj-ea"/>
                <a:ea typeface="+mj-ea"/>
              </a:rPr>
              <a:t>2</a:t>
            </a:r>
            <a:r>
              <a:rPr kumimoji="1" lang="ja-JP" altLang="en-US" sz="1400" u="sng" dirty="0">
                <a:solidFill>
                  <a:schemeClr val="tx1"/>
                </a:solidFill>
                <a:latin typeface="+mj-ea"/>
                <a:ea typeface="+mj-ea"/>
              </a:rPr>
              <a:t>週間の健康観察</a:t>
            </a:r>
            <a:r>
              <a:rPr kumimoji="1" lang="ja-JP" altLang="en-US" sz="1400" dirty="0">
                <a:solidFill>
                  <a:schemeClr val="tx1"/>
                </a:solidFill>
                <a:latin typeface="+mj-ea"/>
                <a:ea typeface="+mj-ea"/>
              </a:rPr>
              <a:t>が必要</a:t>
            </a:r>
            <a:r>
              <a:rPr kumimoji="1" lang="ja-JP" altLang="en-US" sz="1400" dirty="0">
                <a:solidFill>
                  <a:srgbClr val="FF0000"/>
                </a:solidFill>
                <a:latin typeface="+mj-ea"/>
                <a:ea typeface="+mj-ea"/>
              </a:rPr>
              <a:t>（陽性</a:t>
            </a:r>
            <a:r>
              <a:rPr kumimoji="1" lang="ja-JP" altLang="en-US" sz="1400" dirty="0" smtClean="0">
                <a:solidFill>
                  <a:srgbClr val="FF0000"/>
                </a:solidFill>
                <a:latin typeface="+mj-ea"/>
                <a:ea typeface="+mj-ea"/>
              </a:rPr>
              <a:t>ならば入院・宿泊療養）</a:t>
            </a:r>
            <a:endParaRPr kumimoji="1" lang="ja-JP" altLang="en-US" sz="1400" dirty="0">
              <a:solidFill>
                <a:srgbClr val="FF0000"/>
              </a:solidFill>
              <a:latin typeface="+mj-ea"/>
              <a:ea typeface="+mj-ea"/>
            </a:endParaRPr>
          </a:p>
        </p:txBody>
      </p:sp>
      <p:sp>
        <p:nvSpPr>
          <p:cNvPr id="6" name="正方形/長方形 5">
            <a:extLst>
              <a:ext uri="{FF2B5EF4-FFF2-40B4-BE49-F238E27FC236}">
                <a16:creationId xmlns:a16="http://schemas.microsoft.com/office/drawing/2014/main" id="{8743FBD8-61D1-45C1-A482-F9012A452434}"/>
              </a:ext>
            </a:extLst>
          </p:cNvPr>
          <p:cNvSpPr/>
          <p:nvPr/>
        </p:nvSpPr>
        <p:spPr>
          <a:xfrm>
            <a:off x="701590" y="6251007"/>
            <a:ext cx="2426248" cy="10661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rPr>
              <a:t>【</a:t>
            </a:r>
            <a:r>
              <a:rPr kumimoji="1" lang="ja-JP" altLang="en-US" sz="1400" dirty="0">
                <a:solidFill>
                  <a:srgbClr val="FF0000"/>
                </a:solidFill>
              </a:rPr>
              <a:t>原則</a:t>
            </a:r>
            <a:r>
              <a:rPr kumimoji="1" lang="en-US" altLang="ja-JP" sz="1400" dirty="0" smtClean="0">
                <a:solidFill>
                  <a:srgbClr val="FF0000"/>
                </a:solidFill>
              </a:rPr>
              <a:t>】</a:t>
            </a:r>
          </a:p>
          <a:p>
            <a:pPr>
              <a:spcBef>
                <a:spcPts val="600"/>
              </a:spcBef>
            </a:pPr>
            <a:r>
              <a:rPr kumimoji="1" lang="ja-JP" altLang="en-US" sz="1400" dirty="0" smtClean="0">
                <a:solidFill>
                  <a:schemeClr val="tx1"/>
                </a:solidFill>
              </a:rPr>
              <a:t>支援事</a:t>
            </a:r>
            <a:r>
              <a:rPr kumimoji="1" lang="ja-JP" altLang="en-US" sz="1400" dirty="0">
                <a:solidFill>
                  <a:schemeClr val="tx1"/>
                </a:solidFill>
              </a:rPr>
              <a:t>業者等によるケアを受け自宅待機</a:t>
            </a:r>
          </a:p>
          <a:p>
            <a:pPr>
              <a:spcBef>
                <a:spcPts val="600"/>
              </a:spcBef>
            </a:pPr>
            <a:r>
              <a:rPr kumimoji="1" lang="en-US" altLang="ja-JP" sz="1200" dirty="0">
                <a:solidFill>
                  <a:schemeClr val="tx1"/>
                </a:solidFill>
              </a:rPr>
              <a:t>※</a:t>
            </a:r>
            <a:r>
              <a:rPr kumimoji="1" lang="ja-JP" altLang="en-US" sz="1200" dirty="0">
                <a:solidFill>
                  <a:schemeClr val="tx1"/>
                </a:solidFill>
              </a:rPr>
              <a:t>通所事業所等への通所は自粛</a:t>
            </a:r>
          </a:p>
        </p:txBody>
      </p:sp>
      <p:sp>
        <p:nvSpPr>
          <p:cNvPr id="7" name="正方形/長方形 6">
            <a:extLst>
              <a:ext uri="{FF2B5EF4-FFF2-40B4-BE49-F238E27FC236}">
                <a16:creationId xmlns:a16="http://schemas.microsoft.com/office/drawing/2014/main" id="{81A1BA93-C49F-4117-BAD1-A692FF51104F}"/>
              </a:ext>
            </a:extLst>
          </p:cNvPr>
          <p:cNvSpPr/>
          <p:nvPr/>
        </p:nvSpPr>
        <p:spPr>
          <a:xfrm>
            <a:off x="3264004" y="6251006"/>
            <a:ext cx="2903173" cy="10661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dirty="0" smtClean="0">
                <a:solidFill>
                  <a:schemeClr val="tx1"/>
                </a:solidFill>
              </a:rPr>
              <a:t>【</a:t>
            </a:r>
            <a:r>
              <a:rPr kumimoji="1" lang="ja-JP" altLang="en-US" sz="1300" dirty="0">
                <a:solidFill>
                  <a:schemeClr val="tx1"/>
                </a:solidFill>
              </a:rPr>
              <a:t>自宅での経過観察が困難な場合</a:t>
            </a:r>
            <a:r>
              <a:rPr kumimoji="1" lang="en-US" altLang="ja-JP" sz="1300" dirty="0" smtClean="0">
                <a:solidFill>
                  <a:schemeClr val="tx1"/>
                </a:solidFill>
              </a:rPr>
              <a:t>】</a:t>
            </a:r>
            <a:endParaRPr kumimoji="1" lang="ja-JP" altLang="en-US" sz="1300" dirty="0">
              <a:solidFill>
                <a:schemeClr val="tx1"/>
              </a:solidFill>
            </a:endParaRPr>
          </a:p>
          <a:p>
            <a:pPr algn="ctr">
              <a:spcBef>
                <a:spcPts val="600"/>
              </a:spcBef>
            </a:pPr>
            <a:r>
              <a:rPr kumimoji="1" lang="ja-JP" altLang="en-US" sz="1400" dirty="0">
                <a:solidFill>
                  <a:schemeClr val="tx1"/>
                </a:solidFill>
              </a:rPr>
              <a:t> 自宅以外の宿泊場所で、支援事</a:t>
            </a:r>
          </a:p>
          <a:p>
            <a:pPr algn="ctr"/>
            <a:r>
              <a:rPr kumimoji="1" lang="ja-JP" altLang="en-US" sz="1400" dirty="0">
                <a:solidFill>
                  <a:schemeClr val="tx1"/>
                </a:solidFill>
              </a:rPr>
              <a:t>業者によるケアを受けて待機。</a:t>
            </a:r>
          </a:p>
          <a:p>
            <a:r>
              <a:rPr kumimoji="1" lang="ja-JP" altLang="en-US" sz="1100" dirty="0" smtClean="0">
                <a:solidFill>
                  <a:schemeClr val="tx1"/>
                </a:solidFill>
              </a:rPr>
              <a:t>　</a:t>
            </a:r>
            <a:r>
              <a:rPr kumimoji="1" lang="en-US" altLang="ja-JP" sz="1100" dirty="0" smtClean="0">
                <a:solidFill>
                  <a:schemeClr val="tx1"/>
                </a:solidFill>
              </a:rPr>
              <a:t>※</a:t>
            </a:r>
            <a:r>
              <a:rPr kumimoji="1" lang="ja-JP" altLang="en-US" sz="1100" dirty="0">
                <a:solidFill>
                  <a:schemeClr val="tx1"/>
                </a:solidFill>
              </a:rPr>
              <a:t>通所事業所等への通所は自粛</a:t>
            </a:r>
          </a:p>
        </p:txBody>
      </p:sp>
      <p:sp>
        <p:nvSpPr>
          <p:cNvPr id="8" name="正方形/長方形 7">
            <a:extLst>
              <a:ext uri="{FF2B5EF4-FFF2-40B4-BE49-F238E27FC236}">
                <a16:creationId xmlns:a16="http://schemas.microsoft.com/office/drawing/2014/main" id="{636DAA5D-FAA9-4F6A-8D19-EEA0FDF3F746}"/>
              </a:ext>
            </a:extLst>
          </p:cNvPr>
          <p:cNvSpPr/>
          <p:nvPr/>
        </p:nvSpPr>
        <p:spPr>
          <a:xfrm>
            <a:off x="1549665" y="7914577"/>
            <a:ext cx="3428678" cy="39830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在宅生活困</a:t>
            </a:r>
            <a:r>
              <a:rPr kumimoji="1" lang="ja-JP" altLang="en-US" sz="1400" dirty="0" smtClean="0">
                <a:solidFill>
                  <a:schemeClr val="tx1"/>
                </a:solidFill>
              </a:rPr>
              <a:t>難障害者支援</a:t>
            </a:r>
            <a:r>
              <a:rPr kumimoji="1" lang="en-US" altLang="ja-JP" sz="1400" dirty="0">
                <a:solidFill>
                  <a:schemeClr val="tx1"/>
                </a:solidFill>
              </a:rPr>
              <a:t>(</a:t>
            </a:r>
            <a:r>
              <a:rPr kumimoji="1" lang="ja-JP" altLang="en-US" sz="1400" dirty="0">
                <a:solidFill>
                  <a:schemeClr val="tx1"/>
                </a:solidFill>
              </a:rPr>
              <a:t>者</a:t>
            </a:r>
            <a:r>
              <a:rPr kumimoji="1" lang="en-US" altLang="ja-JP" sz="1400" dirty="0">
                <a:solidFill>
                  <a:schemeClr val="tx1"/>
                </a:solidFill>
              </a:rPr>
              <a:t>)</a:t>
            </a:r>
            <a:r>
              <a:rPr kumimoji="1" lang="ja-JP" altLang="en-US" sz="1400" dirty="0">
                <a:solidFill>
                  <a:schemeClr val="tx1"/>
                </a:solidFill>
              </a:rPr>
              <a:t>の手配</a:t>
            </a:r>
          </a:p>
        </p:txBody>
      </p:sp>
      <p:sp>
        <p:nvSpPr>
          <p:cNvPr id="9" name="テキスト ボックス 8">
            <a:extLst>
              <a:ext uri="{FF2B5EF4-FFF2-40B4-BE49-F238E27FC236}">
                <a16:creationId xmlns:a16="http://schemas.microsoft.com/office/drawing/2014/main" id="{7A73B854-E08F-4ACB-8062-026D38796B61}"/>
              </a:ext>
            </a:extLst>
          </p:cNvPr>
          <p:cNvSpPr txBox="1"/>
          <p:nvPr/>
        </p:nvSpPr>
        <p:spPr>
          <a:xfrm>
            <a:off x="3264004" y="8680023"/>
            <a:ext cx="3255283" cy="261610"/>
          </a:xfrm>
          <a:prstGeom prst="rect">
            <a:avLst/>
          </a:prstGeom>
          <a:noFill/>
        </p:spPr>
        <p:txBody>
          <a:bodyPr wrap="square" rtlCol="0">
            <a:spAutoFit/>
          </a:bodyPr>
          <a:lstStyle/>
          <a:p>
            <a:r>
              <a:rPr kumimoji="1" lang="zh-TW" altLang="en-US" sz="1100" dirty="0">
                <a:latin typeface="ＭＳ Ｐゴシック" panose="020B0600070205080204" pitchFamily="50" charset="-128"/>
                <a:ea typeface="ＭＳ Ｐゴシック" panose="020B0600070205080204" pitchFamily="50" charset="-128"/>
              </a:rPr>
              <a:t>滋賀県健康福祉部障害福祉課作成資料</a:t>
            </a:r>
            <a:r>
              <a:rPr kumimoji="1" lang="ja-JP" altLang="en-US" sz="1100" dirty="0">
                <a:latin typeface="ＭＳ Ｐゴシック" panose="020B0600070205080204" pitchFamily="50" charset="-128"/>
                <a:ea typeface="ＭＳ Ｐゴシック" panose="020B0600070205080204" pitchFamily="50" charset="-128"/>
              </a:rPr>
              <a:t>より抜粋</a:t>
            </a:r>
          </a:p>
        </p:txBody>
      </p:sp>
      <p:sp>
        <p:nvSpPr>
          <p:cNvPr id="10" name="矢印: 右 9">
            <a:extLst>
              <a:ext uri="{FF2B5EF4-FFF2-40B4-BE49-F238E27FC236}">
                <a16:creationId xmlns:a16="http://schemas.microsoft.com/office/drawing/2014/main" id="{4DFE1A42-CE89-4F83-9A2E-B17E4B032F92}"/>
              </a:ext>
            </a:extLst>
          </p:cNvPr>
          <p:cNvSpPr/>
          <p:nvPr/>
        </p:nvSpPr>
        <p:spPr>
          <a:xfrm rot="5400000">
            <a:off x="1946358" y="5770573"/>
            <a:ext cx="396495" cy="372978"/>
          </a:xfrm>
          <a:prstGeom prst="rightArrow">
            <a:avLst>
              <a:gd name="adj1" fmla="val 36101"/>
              <a:gd name="adj2" fmla="val 59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カーブ矢印 10"/>
          <p:cNvSpPr/>
          <p:nvPr/>
        </p:nvSpPr>
        <p:spPr>
          <a:xfrm rot="16200000">
            <a:off x="3157382" y="5424561"/>
            <a:ext cx="348734" cy="1221306"/>
          </a:xfrm>
          <a:prstGeom prst="curvedLeftArrow">
            <a:avLst>
              <a:gd name="adj1" fmla="val 39024"/>
              <a:gd name="adj2" fmla="val 10564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矢印: 右 9">
            <a:extLst>
              <a:ext uri="{FF2B5EF4-FFF2-40B4-BE49-F238E27FC236}">
                <a16:creationId xmlns:a16="http://schemas.microsoft.com/office/drawing/2014/main" id="{4DFE1A42-CE89-4F83-9A2E-B17E4B032F92}"/>
              </a:ext>
            </a:extLst>
          </p:cNvPr>
          <p:cNvSpPr/>
          <p:nvPr/>
        </p:nvSpPr>
        <p:spPr>
          <a:xfrm rot="5400000">
            <a:off x="3133501" y="4318042"/>
            <a:ext cx="396495" cy="372978"/>
          </a:xfrm>
          <a:prstGeom prst="rightArrow">
            <a:avLst>
              <a:gd name="adj1" fmla="val 36101"/>
              <a:gd name="adj2" fmla="val 59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5">
            <a:extLst>
              <a:ext uri="{FF2B5EF4-FFF2-40B4-BE49-F238E27FC236}">
                <a16:creationId xmlns:a16="http://schemas.microsoft.com/office/drawing/2014/main" id="{7BCF2D2F-233E-4D68-B72F-98284B28D6AB}"/>
              </a:ext>
            </a:extLst>
          </p:cNvPr>
          <p:cNvSpPr/>
          <p:nvPr/>
        </p:nvSpPr>
        <p:spPr>
          <a:xfrm rot="16200000" flipH="1" flipV="1">
            <a:off x="4356180" y="7476386"/>
            <a:ext cx="326064" cy="295756"/>
          </a:xfrm>
          <a:prstGeom prst="rightArrow">
            <a:avLst>
              <a:gd name="adj1" fmla="val 36101"/>
              <a:gd name="adj2" fmla="val 59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15">
            <a:extLst>
              <a:ext uri="{FF2B5EF4-FFF2-40B4-BE49-F238E27FC236}">
                <a16:creationId xmlns:a16="http://schemas.microsoft.com/office/drawing/2014/main" id="{7BCF2D2F-233E-4D68-B72F-98284B28D6AB}"/>
              </a:ext>
            </a:extLst>
          </p:cNvPr>
          <p:cNvSpPr/>
          <p:nvPr/>
        </p:nvSpPr>
        <p:spPr>
          <a:xfrm rot="16200000" flipH="1" flipV="1">
            <a:off x="1942962" y="7476387"/>
            <a:ext cx="326064" cy="295756"/>
          </a:xfrm>
          <a:prstGeom prst="rightArrow">
            <a:avLst>
              <a:gd name="adj1" fmla="val 36101"/>
              <a:gd name="adj2" fmla="val 59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875283" y="9272772"/>
            <a:ext cx="746449" cy="369332"/>
          </a:xfrm>
          <a:prstGeom prst="rect">
            <a:avLst/>
          </a:prstGeom>
          <a:noFill/>
        </p:spPr>
        <p:txBody>
          <a:bodyPr wrap="square" rtlCol="0">
            <a:spAutoFit/>
          </a:bodyPr>
          <a:lstStyle/>
          <a:p>
            <a:pPr algn="ctr"/>
            <a:r>
              <a:rPr kumimoji="1" lang="en-US" altLang="ja-JP" dirty="0" smtClean="0"/>
              <a:t>3</a:t>
            </a:r>
            <a:endParaRPr kumimoji="1" lang="ja-JP" altLang="en-US" dirty="0"/>
          </a:p>
        </p:txBody>
      </p:sp>
    </p:spTree>
    <p:extLst>
      <p:ext uri="{BB962C8B-B14F-4D97-AF65-F5344CB8AC3E}">
        <p14:creationId xmlns:p14="http://schemas.microsoft.com/office/powerpoint/2010/main" val="4286466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8758" y="256673"/>
            <a:ext cx="6325227" cy="8775031"/>
          </a:xfrm>
          <a:solidFill>
            <a:schemeClr val="bg1"/>
          </a:solidFill>
          <a:ln>
            <a:solidFill>
              <a:schemeClr val="bg1">
                <a:lumMod val="65000"/>
              </a:schemeClr>
            </a:solidFill>
          </a:ln>
        </p:spPr>
        <p:txBody>
          <a:bodyPr>
            <a:normAutofit/>
          </a:bodyPr>
          <a:lstStyle/>
          <a:p>
            <a:pPr marL="0" indent="0">
              <a:lnSpc>
                <a:spcPct val="150000"/>
              </a:lnSpc>
              <a:spcBef>
                <a:spcPts val="2400"/>
              </a:spcBef>
              <a:buNone/>
            </a:pPr>
            <a:r>
              <a:rPr kumimoji="1" lang="ja-JP" altLang="en-US" sz="1050" dirty="0"/>
              <a:t>　</a:t>
            </a:r>
            <a:endParaRPr kumimoji="1" lang="en-US" altLang="ja-JP" sz="1050" dirty="0" smtClean="0"/>
          </a:p>
          <a:p>
            <a:pPr marL="0" indent="0">
              <a:lnSpc>
                <a:spcPct val="150000"/>
              </a:lnSpc>
              <a:spcBef>
                <a:spcPts val="600"/>
              </a:spcBef>
              <a:buNone/>
            </a:pPr>
            <a:endParaRPr kumimoji="1" lang="en-US" altLang="ja-JP" dirty="0" smtClean="0"/>
          </a:p>
          <a:p>
            <a:pPr marL="0" indent="0" algn="ctr">
              <a:spcBef>
                <a:spcPts val="1800"/>
              </a:spcBef>
              <a:buNone/>
            </a:pPr>
            <a:r>
              <a:rPr kumimoji="1" lang="ja-JP" altLang="en-US" dirty="0" smtClean="0"/>
              <a:t>　</a:t>
            </a:r>
            <a:r>
              <a:rPr lang="ja-JP" altLang="en-US" sz="3200" u="sng" dirty="0"/>
              <a:t>準備していただきたいこと</a:t>
            </a:r>
            <a:endParaRPr lang="en-US" altLang="ja-JP" sz="3200" u="sng" dirty="0"/>
          </a:p>
          <a:p>
            <a:pPr marL="0" indent="0">
              <a:buNone/>
            </a:pPr>
            <a:endParaRPr lang="en-US" altLang="ja-JP" sz="2000" dirty="0"/>
          </a:p>
          <a:p>
            <a:pPr marL="0" indent="0">
              <a:buNone/>
            </a:pPr>
            <a:endParaRPr lang="en-US" altLang="ja-JP" sz="2000" dirty="0"/>
          </a:p>
          <a:p>
            <a:pPr marL="0" indent="0">
              <a:buNone/>
            </a:pPr>
            <a:r>
              <a:rPr lang="ja-JP" altLang="en-US" sz="2000" dirty="0"/>
              <a:t>　</a:t>
            </a:r>
            <a:r>
              <a:rPr lang="ja-JP" altLang="en-US" sz="2000" dirty="0" smtClean="0"/>
              <a:t>＜事前準備＞</a:t>
            </a:r>
            <a:endParaRPr lang="en-US" altLang="ja-JP" sz="2000" dirty="0" smtClean="0"/>
          </a:p>
          <a:p>
            <a:pPr marL="0" indent="0">
              <a:buNone/>
            </a:pPr>
            <a:endParaRPr lang="en-US" altLang="ja-JP" sz="1200" dirty="0" smtClean="0"/>
          </a:p>
          <a:p>
            <a:pPr marL="0" indent="0">
              <a:buNone/>
            </a:pPr>
            <a:r>
              <a:rPr lang="ja-JP" altLang="en-US" sz="2000" dirty="0"/>
              <a:t>　</a:t>
            </a:r>
            <a:r>
              <a:rPr lang="ja-JP" altLang="en-US" sz="2000" dirty="0" smtClean="0"/>
              <a:t>　</a:t>
            </a:r>
            <a:r>
              <a:rPr lang="ja-JP" altLang="en-US" sz="2400" dirty="0" smtClean="0">
                <a:latin typeface="BIZ UDPゴシック" panose="020B0400000000000000" pitchFamily="50" charset="-128"/>
                <a:ea typeface="BIZ UDPゴシック" panose="020B0400000000000000" pitchFamily="50" charset="-128"/>
              </a:rPr>
              <a:t>○家族が入院されたときに</a:t>
            </a:r>
            <a:endParaRPr lang="en-US" altLang="ja-JP" sz="2400" dirty="0" smtClean="0">
              <a:latin typeface="BIZ UDPゴシック" panose="020B0400000000000000" pitchFamily="50" charset="-128"/>
              <a:ea typeface="BIZ UDPゴシック" panose="020B0400000000000000" pitchFamily="50" charset="-128"/>
            </a:endParaRPr>
          </a:p>
          <a:p>
            <a:pPr marL="0" indent="0">
              <a:spcBef>
                <a:spcPts val="1800"/>
              </a:spcBef>
              <a:buNone/>
            </a:pPr>
            <a:r>
              <a:rPr lang="ja-JP" altLang="en-US" sz="2000" dirty="0"/>
              <a:t>　</a:t>
            </a:r>
            <a:r>
              <a:rPr lang="ja-JP" altLang="en-US" sz="2000" dirty="0" smtClean="0"/>
              <a:t>　　　頼れる親戚、友人、知人等の連絡先を確認</a:t>
            </a:r>
            <a:endParaRPr lang="en-US" altLang="ja-JP" sz="2000" dirty="0" smtClean="0"/>
          </a:p>
          <a:p>
            <a:pPr marL="0" indent="0">
              <a:buNone/>
            </a:pPr>
            <a:r>
              <a:rPr lang="ja-JP" altLang="en-US" sz="2000" dirty="0"/>
              <a:t>　</a:t>
            </a:r>
            <a:r>
              <a:rPr lang="ja-JP" altLang="en-US" sz="2000" dirty="0" smtClean="0"/>
              <a:t>　　　しておいてください。</a:t>
            </a:r>
            <a:endParaRPr lang="en-US" altLang="ja-JP" sz="2000" dirty="0" smtClean="0"/>
          </a:p>
          <a:p>
            <a:pPr marL="0" indent="0">
              <a:buNone/>
            </a:pPr>
            <a:endParaRPr lang="en-US" altLang="ja-JP" sz="2000" dirty="0"/>
          </a:p>
          <a:p>
            <a:pPr marL="0" indent="0">
              <a:buNone/>
            </a:pPr>
            <a:r>
              <a:rPr lang="ja-JP" altLang="en-US" sz="2000" dirty="0" smtClean="0"/>
              <a:t>　　</a:t>
            </a:r>
            <a:r>
              <a:rPr lang="ja-JP" altLang="en-US" sz="2400" dirty="0" smtClean="0">
                <a:latin typeface="BIZ UDPゴシック" panose="020B0400000000000000" pitchFamily="50" charset="-128"/>
                <a:ea typeface="BIZ UDPゴシック" panose="020B0400000000000000" pitchFamily="50" charset="-128"/>
              </a:rPr>
              <a:t>○家族が重症になってしまった場合</a:t>
            </a:r>
            <a:endParaRPr lang="en-US" altLang="ja-JP" sz="2400" dirty="0" smtClean="0">
              <a:latin typeface="BIZ UDPゴシック" panose="020B0400000000000000" pitchFamily="50" charset="-128"/>
              <a:ea typeface="BIZ UDPゴシック" panose="020B0400000000000000" pitchFamily="50" charset="-128"/>
            </a:endParaRPr>
          </a:p>
          <a:p>
            <a:pPr marL="0" indent="0">
              <a:spcBef>
                <a:spcPts val="1800"/>
              </a:spcBef>
              <a:buNone/>
            </a:pPr>
            <a:r>
              <a:rPr lang="ja-JP" altLang="en-US" sz="2000" dirty="0"/>
              <a:t>　</a:t>
            </a:r>
            <a:r>
              <a:rPr lang="ja-JP" altLang="en-US" sz="2000" dirty="0" smtClean="0"/>
              <a:t>　　　支援者が連絡を取れる人を</a:t>
            </a:r>
            <a:endParaRPr lang="en-US" altLang="ja-JP" sz="2000" dirty="0" smtClean="0"/>
          </a:p>
          <a:p>
            <a:pPr marL="0" indent="0">
              <a:spcBef>
                <a:spcPts val="1800"/>
              </a:spcBef>
              <a:buNone/>
            </a:pPr>
            <a:r>
              <a:rPr lang="ja-JP" altLang="en-US" sz="2000" dirty="0" smtClean="0"/>
              <a:t>　　　　決めておいてください。</a:t>
            </a:r>
            <a:endParaRPr lang="en-US" altLang="ja-JP" sz="2000" dirty="0"/>
          </a:p>
          <a:p>
            <a:pPr marL="0" indent="0">
              <a:buNone/>
            </a:pPr>
            <a:r>
              <a:rPr lang="ja-JP" altLang="en-US" dirty="0"/>
              <a:t>　</a:t>
            </a: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sz="1800" dirty="0"/>
              <a:t>　</a:t>
            </a:r>
            <a:endParaRPr kumimoji="1" lang="ja-JP" altLang="en-US" sz="1800" dirty="0"/>
          </a:p>
        </p:txBody>
      </p:sp>
      <p:sp>
        <p:nvSpPr>
          <p:cNvPr id="6" name="角丸四角形 5"/>
          <p:cNvSpPr/>
          <p:nvPr/>
        </p:nvSpPr>
        <p:spPr>
          <a:xfrm>
            <a:off x="893399" y="7682005"/>
            <a:ext cx="5275245" cy="9579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67536" y="9219728"/>
            <a:ext cx="746449" cy="369332"/>
          </a:xfrm>
          <a:prstGeom prst="rect">
            <a:avLst/>
          </a:prstGeom>
          <a:noFill/>
        </p:spPr>
        <p:txBody>
          <a:bodyPr wrap="square" rtlCol="0">
            <a:spAutoFit/>
          </a:bodyPr>
          <a:lstStyle/>
          <a:p>
            <a:pPr algn="ctr"/>
            <a:r>
              <a:rPr kumimoji="1" lang="en-US" altLang="ja-JP" dirty="0" smtClean="0"/>
              <a:t>4</a:t>
            </a:r>
            <a:endParaRPr kumimoji="1" lang="ja-JP" altLang="en-US" dirty="0"/>
          </a:p>
        </p:txBody>
      </p:sp>
      <p:sp>
        <p:nvSpPr>
          <p:cNvPr id="2" name="テキスト ボックス 1"/>
          <p:cNvSpPr txBox="1"/>
          <p:nvPr/>
        </p:nvSpPr>
        <p:spPr>
          <a:xfrm>
            <a:off x="1005614" y="7836313"/>
            <a:ext cx="5050814" cy="1061829"/>
          </a:xfrm>
          <a:prstGeom prst="rect">
            <a:avLst/>
          </a:prstGeom>
          <a:noFill/>
        </p:spPr>
        <p:txBody>
          <a:bodyPr wrap="square" rtlCol="0">
            <a:spAutoFit/>
          </a:bodyPr>
          <a:lstStyle/>
          <a:p>
            <a:r>
              <a:rPr lang="en-US" altLang="ja-JP" dirty="0"/>
              <a:t>※  </a:t>
            </a:r>
            <a:r>
              <a:rPr lang="ja-JP" altLang="en-US" dirty="0"/>
              <a:t>いざという時に備えて、１３ページの「</a:t>
            </a:r>
            <a:r>
              <a:rPr lang="ja-JP" altLang="en-US" dirty="0" smtClean="0"/>
              <a:t>緊急</a:t>
            </a:r>
            <a:r>
              <a:rPr lang="ja-JP" altLang="en-US" dirty="0"/>
              <a:t>時</a:t>
            </a:r>
            <a:endParaRPr lang="en-US" altLang="ja-JP" dirty="0"/>
          </a:p>
          <a:p>
            <a:pPr>
              <a:lnSpc>
                <a:spcPct val="150000"/>
              </a:lnSpc>
            </a:pPr>
            <a:r>
              <a:rPr lang="ja-JP" altLang="en-US" dirty="0"/>
              <a:t>　　</a:t>
            </a:r>
            <a:r>
              <a:rPr lang="ja-JP" altLang="en-US" dirty="0" smtClean="0"/>
              <a:t> 情報</a:t>
            </a:r>
            <a:r>
              <a:rPr lang="ja-JP" altLang="en-US" dirty="0"/>
              <a:t>シート」へ記入をお願いします。</a:t>
            </a:r>
            <a:endParaRPr kumimoji="1" lang="ja-JP" altLang="en-US" dirty="0"/>
          </a:p>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568" y="5829775"/>
            <a:ext cx="1456944" cy="1286256"/>
          </a:xfrm>
          <a:prstGeom prst="rect">
            <a:avLst/>
          </a:prstGeom>
        </p:spPr>
      </p:pic>
    </p:spTree>
    <p:extLst>
      <p:ext uri="{BB962C8B-B14F-4D97-AF65-F5344CB8AC3E}">
        <p14:creationId xmlns:p14="http://schemas.microsoft.com/office/powerpoint/2010/main" val="3858541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E8AA9A4-8A93-49F1-8DC9-60BCAF6651BA}"/>
              </a:ext>
            </a:extLst>
          </p:cNvPr>
          <p:cNvSpPr>
            <a:spLocks noGrp="1"/>
          </p:cNvSpPr>
          <p:nvPr>
            <p:ph idx="1"/>
          </p:nvPr>
        </p:nvSpPr>
        <p:spPr>
          <a:xfrm>
            <a:off x="330310" y="320841"/>
            <a:ext cx="6256421" cy="8758989"/>
          </a:xfrm>
          <a:solidFill>
            <a:schemeClr val="bg1"/>
          </a:solidFill>
          <a:ln>
            <a:solidFill>
              <a:schemeClr val="bg1">
                <a:lumMod val="65000"/>
              </a:schemeClr>
            </a:solidFill>
          </a:ln>
        </p:spPr>
        <p:txBody>
          <a:bodyPr>
            <a:normAutofit/>
          </a:bodyPr>
          <a:lstStyle/>
          <a:p>
            <a:pPr marL="0" lvl="0" indent="0">
              <a:buNone/>
            </a:pPr>
            <a:endParaRPr lang="en-US" altLang="ja-JP" sz="1800" dirty="0" smtClean="0">
              <a:solidFill>
                <a:prstClr val="black"/>
              </a:solidFill>
            </a:endParaRPr>
          </a:p>
          <a:p>
            <a:pPr marL="0" lvl="0" indent="0" algn="ctr">
              <a:spcBef>
                <a:spcPts val="1200"/>
              </a:spcBef>
              <a:buNone/>
            </a:pPr>
            <a:endParaRPr lang="en-US" altLang="ja-JP" sz="2000" dirty="0" smtClean="0"/>
          </a:p>
          <a:p>
            <a:pPr marL="0" lvl="0" indent="0" algn="ctr">
              <a:spcBef>
                <a:spcPts val="1200"/>
              </a:spcBef>
              <a:buNone/>
            </a:pPr>
            <a:r>
              <a:rPr lang="ja-JP" altLang="en-US" sz="3200" dirty="0" smtClean="0"/>
              <a:t>支援</a:t>
            </a:r>
            <a:r>
              <a:rPr lang="ja-JP" altLang="en-US" sz="3200" dirty="0"/>
              <a:t>を受けるまでの流れ </a:t>
            </a:r>
            <a:r>
              <a:rPr lang="en-US" altLang="ja-JP" sz="3200" dirty="0"/>
              <a:t>Ⅰ</a:t>
            </a:r>
            <a:endParaRPr lang="en-US" altLang="ja-JP" sz="3200" dirty="0">
              <a:solidFill>
                <a:prstClr val="black"/>
              </a:solidFill>
            </a:endParaRPr>
          </a:p>
          <a:p>
            <a:pPr marL="0" lvl="0" indent="0">
              <a:buNone/>
            </a:pPr>
            <a:endParaRPr lang="en-US" altLang="ja-JP" sz="900" dirty="0" smtClean="0">
              <a:solidFill>
                <a:prstClr val="black"/>
              </a:solidFill>
            </a:endParaRPr>
          </a:p>
          <a:p>
            <a:pPr marL="0" lvl="0" indent="0">
              <a:buNone/>
            </a:pPr>
            <a:endParaRPr lang="en-US" altLang="ja-JP" sz="1200" dirty="0" smtClean="0">
              <a:solidFill>
                <a:prstClr val="black"/>
              </a:solidFill>
            </a:endParaRPr>
          </a:p>
          <a:p>
            <a:pPr marL="108000" lvl="0" indent="0">
              <a:lnSpc>
                <a:spcPct val="150000"/>
              </a:lnSpc>
              <a:buNone/>
            </a:pPr>
            <a:r>
              <a:rPr lang="ja-JP" altLang="en-US" sz="2000" dirty="0" smtClean="0">
                <a:solidFill>
                  <a:prstClr val="black"/>
                </a:solidFill>
              </a:rPr>
              <a:t>　障がいのある人</a:t>
            </a:r>
            <a:r>
              <a:rPr lang="ja-JP" altLang="en-US" sz="2000" dirty="0">
                <a:solidFill>
                  <a:prstClr val="black"/>
                </a:solidFill>
              </a:rPr>
              <a:t>や</a:t>
            </a:r>
            <a:r>
              <a:rPr lang="ja-JP" altLang="en-US" sz="2000" dirty="0" smtClean="0">
                <a:solidFill>
                  <a:prstClr val="black"/>
                </a:solidFill>
              </a:rPr>
              <a:t>その</a:t>
            </a:r>
            <a:r>
              <a:rPr lang="ja-JP" altLang="en-US" sz="2000" dirty="0">
                <a:solidFill>
                  <a:prstClr val="black"/>
                </a:solidFill>
              </a:rPr>
              <a:t>同居家族に感染が疑われる事例</a:t>
            </a:r>
            <a:r>
              <a:rPr lang="ja-JP" altLang="en-US" sz="2000" dirty="0" smtClean="0">
                <a:solidFill>
                  <a:prstClr val="black"/>
                </a:solidFill>
              </a:rPr>
              <a:t>が発生</a:t>
            </a:r>
            <a:r>
              <a:rPr lang="ja-JP" altLang="en-US" sz="2000" dirty="0">
                <a:solidFill>
                  <a:prstClr val="black"/>
                </a:solidFill>
              </a:rPr>
              <a:t>した場合、</a:t>
            </a:r>
            <a:endParaRPr lang="en-US" altLang="ja-JP" sz="2000" dirty="0">
              <a:solidFill>
                <a:prstClr val="black"/>
              </a:solidFill>
            </a:endParaRPr>
          </a:p>
          <a:p>
            <a:pPr marL="108000" lvl="0" indent="0">
              <a:buNone/>
            </a:pPr>
            <a:endParaRPr lang="en-US" altLang="ja-JP" sz="1600" dirty="0">
              <a:solidFill>
                <a:prstClr val="black"/>
              </a:solidFill>
            </a:endParaRPr>
          </a:p>
          <a:p>
            <a:pPr marL="108000" indent="0">
              <a:lnSpc>
                <a:spcPct val="100000"/>
              </a:lnSpc>
              <a:spcBef>
                <a:spcPts val="0"/>
              </a:spcBef>
              <a:buNone/>
            </a:pPr>
            <a:r>
              <a:rPr lang="ja-JP" altLang="en-US" sz="2000" b="1" dirty="0" smtClean="0"/>
              <a:t>　</a:t>
            </a:r>
            <a:r>
              <a:rPr lang="ja-JP" altLang="en-US" sz="2200" b="1" dirty="0" smtClean="0"/>
              <a:t>① まずは、かかりつけ医または</a:t>
            </a:r>
            <a:r>
              <a:rPr lang="ja-JP" altLang="en-US" sz="2200" b="1" dirty="0"/>
              <a:t>、</a:t>
            </a:r>
            <a:r>
              <a:rPr lang="ja-JP" altLang="en-US" sz="2200" b="1" dirty="0" smtClean="0"/>
              <a:t>近く</a:t>
            </a:r>
            <a:r>
              <a:rPr lang="ja-JP" altLang="en-US" sz="2200" b="1" dirty="0"/>
              <a:t>の診療所</a:t>
            </a:r>
            <a:endParaRPr lang="en-US" altLang="ja-JP" sz="2200" b="1" dirty="0" smtClean="0"/>
          </a:p>
          <a:p>
            <a:pPr marL="108000" indent="0">
              <a:lnSpc>
                <a:spcPct val="100000"/>
              </a:lnSpc>
              <a:spcBef>
                <a:spcPts val="0"/>
              </a:spcBef>
              <a:spcAft>
                <a:spcPts val="600"/>
              </a:spcAft>
              <a:buNone/>
            </a:pPr>
            <a:r>
              <a:rPr lang="ja-JP" altLang="en-US" sz="2200" b="1" dirty="0" smtClean="0"/>
              <a:t> 　 </a:t>
            </a:r>
            <a:r>
              <a:rPr lang="ja-JP" altLang="en-US" sz="2200" b="1" dirty="0"/>
              <a:t>　</a:t>
            </a:r>
            <a:r>
              <a:rPr lang="ja-JP" altLang="en-US" sz="2200" b="1" dirty="0" smtClean="0"/>
              <a:t>等に電話でご相</a:t>
            </a:r>
            <a:r>
              <a:rPr lang="ja-JP" altLang="en-US" sz="2200" b="1" dirty="0"/>
              <a:t>談ください</a:t>
            </a:r>
          </a:p>
          <a:p>
            <a:pPr marL="108000" indent="0" algn="ctr">
              <a:spcBef>
                <a:spcPts val="0"/>
              </a:spcBef>
              <a:spcAft>
                <a:spcPts val="1200"/>
              </a:spcAft>
              <a:buNone/>
            </a:pPr>
            <a:r>
              <a:rPr lang="ja-JP" altLang="en-US" sz="2400" b="1" dirty="0" smtClean="0"/>
              <a:t>　</a:t>
            </a:r>
            <a:r>
              <a:rPr lang="ja-JP" altLang="en-US" sz="2000" dirty="0" smtClean="0">
                <a:latin typeface="BIZ UDゴシック" panose="020B0400000000000000" pitchFamily="49" charset="-128"/>
                <a:ea typeface="BIZ UDゴシック" panose="020B0400000000000000" pitchFamily="49" charset="-128"/>
              </a:rPr>
              <a:t>連絡先</a:t>
            </a:r>
            <a:r>
              <a:rPr lang="ja-JP" altLang="en-US" sz="2400" dirty="0" smtClean="0">
                <a:latin typeface="BIZ UDゴシック" panose="020B0400000000000000" pitchFamily="49" charset="-128"/>
                <a:ea typeface="BIZ UDゴシック" panose="020B0400000000000000" pitchFamily="49" charset="-128"/>
              </a:rPr>
              <a:t>（　　　　　　　　　　　　）</a:t>
            </a:r>
            <a:endParaRPr lang="en-US" altLang="ja-JP" sz="2400" dirty="0" smtClean="0">
              <a:latin typeface="BIZ UDゴシック" panose="020B0400000000000000" pitchFamily="49" charset="-128"/>
              <a:ea typeface="BIZ UDゴシック" panose="020B0400000000000000" pitchFamily="49" charset="-128"/>
            </a:endParaRPr>
          </a:p>
          <a:p>
            <a:pPr marL="108000" indent="0">
              <a:spcBef>
                <a:spcPts val="1200"/>
              </a:spcBef>
              <a:buNone/>
            </a:pPr>
            <a:endParaRPr lang="en-US" altLang="ja-JP" sz="900" b="1" dirty="0" smtClean="0"/>
          </a:p>
          <a:p>
            <a:pPr marL="108000" indent="0">
              <a:spcBef>
                <a:spcPts val="600"/>
              </a:spcBef>
              <a:buNone/>
            </a:pPr>
            <a:endParaRPr lang="en-US" altLang="ja-JP" sz="800" b="1" dirty="0" smtClean="0"/>
          </a:p>
          <a:p>
            <a:pPr marL="108000" indent="0">
              <a:lnSpc>
                <a:spcPct val="150000"/>
              </a:lnSpc>
              <a:spcBef>
                <a:spcPts val="1200"/>
              </a:spcBef>
              <a:buNone/>
            </a:pPr>
            <a:r>
              <a:rPr lang="ja-JP" altLang="en-US" sz="2000" b="1" dirty="0" smtClean="0"/>
              <a:t>　</a:t>
            </a:r>
            <a:r>
              <a:rPr lang="ja-JP" altLang="en-US" sz="2200" b="1" dirty="0" smtClean="0"/>
              <a:t>② </a:t>
            </a:r>
            <a:r>
              <a:rPr lang="ja-JP" altLang="en-US" sz="2200" b="1" dirty="0"/>
              <a:t>医師</a:t>
            </a:r>
            <a:r>
              <a:rPr lang="ja-JP" altLang="en-US" sz="2200" b="1" dirty="0" smtClean="0"/>
              <a:t>の</a:t>
            </a:r>
            <a:r>
              <a:rPr lang="ja-JP" altLang="en-US" sz="2200" b="1" dirty="0"/>
              <a:t>指示</a:t>
            </a:r>
            <a:r>
              <a:rPr lang="ja-JP" altLang="en-US" sz="2200" b="1" dirty="0" smtClean="0"/>
              <a:t>に従い、</a:t>
            </a:r>
            <a:endParaRPr lang="en-US" altLang="ja-JP" sz="2200" b="1" dirty="0" smtClean="0"/>
          </a:p>
          <a:p>
            <a:pPr marL="108000" indent="0">
              <a:lnSpc>
                <a:spcPct val="100000"/>
              </a:lnSpc>
              <a:spcBef>
                <a:spcPts val="0"/>
              </a:spcBef>
              <a:buNone/>
            </a:pPr>
            <a:r>
              <a:rPr lang="ja-JP" altLang="en-US" sz="2200" b="1" dirty="0"/>
              <a:t>　</a:t>
            </a:r>
            <a:r>
              <a:rPr lang="ja-JP" altLang="en-US" sz="2200" b="1" dirty="0" smtClean="0"/>
              <a:t>　「診療・医療機</a:t>
            </a:r>
            <a:r>
              <a:rPr lang="ja-JP" altLang="en-US" sz="2200" b="1" dirty="0"/>
              <a:t>関」</a:t>
            </a:r>
            <a:r>
              <a:rPr lang="ja-JP" altLang="en-US" sz="2200" b="1" dirty="0" smtClean="0"/>
              <a:t>で受診</a:t>
            </a:r>
            <a:endParaRPr lang="en-US" altLang="ja-JP" sz="2200" b="1" dirty="0" smtClean="0"/>
          </a:p>
          <a:p>
            <a:pPr marL="108000" indent="0">
              <a:lnSpc>
                <a:spcPct val="100000"/>
              </a:lnSpc>
              <a:spcBef>
                <a:spcPts val="0"/>
              </a:spcBef>
              <a:buNone/>
            </a:pPr>
            <a:r>
              <a:rPr lang="ja-JP" altLang="en-US" sz="2000" b="1" dirty="0" smtClean="0">
                <a:latin typeface="BIZ UDP明朝 Medium" panose="02020500000000000000" pitchFamily="18" charset="-128"/>
                <a:ea typeface="BIZ UDP明朝 Medium" panose="02020500000000000000" pitchFamily="18" charset="-128"/>
              </a:rPr>
              <a:t>　 </a:t>
            </a:r>
            <a:r>
              <a:rPr lang="en-US" altLang="ja-JP" sz="1800" b="1" dirty="0" smtClean="0">
                <a:latin typeface="BIZ UDP明朝 Medium" panose="02020500000000000000" pitchFamily="18" charset="-128"/>
                <a:ea typeface="BIZ UDP明朝 Medium" panose="02020500000000000000" pitchFamily="18" charset="-128"/>
              </a:rPr>
              <a:t>※</a:t>
            </a:r>
            <a:r>
              <a:rPr lang="ja-JP" altLang="en-US" sz="1800" b="1" dirty="0" smtClean="0">
                <a:latin typeface="BIZ UDP明朝 Medium" panose="02020500000000000000" pitchFamily="18" charset="-128"/>
                <a:ea typeface="BIZ UDP明朝 Medium" panose="02020500000000000000" pitchFamily="18" charset="-128"/>
              </a:rPr>
              <a:t>お願い・・・その際、市や計画相談支援事業所等への</a:t>
            </a:r>
            <a:endParaRPr lang="en-US" altLang="ja-JP" sz="1800" b="1" dirty="0" smtClean="0">
              <a:latin typeface="BIZ UDP明朝 Medium" panose="02020500000000000000" pitchFamily="18" charset="-128"/>
              <a:ea typeface="BIZ UDP明朝 Medium" panose="02020500000000000000" pitchFamily="18" charset="-128"/>
            </a:endParaRPr>
          </a:p>
          <a:p>
            <a:pPr marL="108000" indent="0">
              <a:lnSpc>
                <a:spcPct val="100000"/>
              </a:lnSpc>
              <a:spcBef>
                <a:spcPts val="0"/>
              </a:spcBef>
              <a:buNone/>
            </a:pPr>
            <a:r>
              <a:rPr lang="ja-JP" altLang="en-US" sz="1800" b="1" dirty="0">
                <a:latin typeface="BIZ UDP明朝 Medium" panose="02020500000000000000" pitchFamily="18" charset="-128"/>
                <a:ea typeface="BIZ UDP明朝 Medium" panose="02020500000000000000" pitchFamily="18" charset="-128"/>
              </a:rPr>
              <a:t>　</a:t>
            </a:r>
            <a:r>
              <a:rPr lang="ja-JP" altLang="en-US" sz="1800" b="1" dirty="0" smtClean="0">
                <a:latin typeface="BIZ UDP明朝 Medium" panose="02020500000000000000" pitchFamily="18" charset="-128"/>
                <a:ea typeface="BIZ UDP明朝 Medium" panose="02020500000000000000" pitchFamily="18" charset="-128"/>
              </a:rPr>
              <a:t>　　　　　　　　　</a:t>
            </a:r>
            <a:r>
              <a:rPr lang="ja-JP" altLang="en-US" sz="1800" b="1" dirty="0">
                <a:latin typeface="BIZ UDP明朝 Medium" panose="02020500000000000000" pitchFamily="18" charset="-128"/>
                <a:ea typeface="BIZ UDP明朝 Medium" panose="02020500000000000000" pitchFamily="18" charset="-128"/>
              </a:rPr>
              <a:t>情報</a:t>
            </a:r>
            <a:r>
              <a:rPr lang="ja-JP" altLang="en-US" sz="1800" b="1" dirty="0" smtClean="0">
                <a:latin typeface="BIZ UDP明朝 Medium" panose="02020500000000000000" pitchFamily="18" charset="-128"/>
                <a:ea typeface="BIZ UDP明朝 Medium" panose="02020500000000000000" pitchFamily="18" charset="-128"/>
              </a:rPr>
              <a:t>の提供にご協力ください。</a:t>
            </a:r>
            <a:endParaRPr kumimoji="1" lang="ja-JP" altLang="en-US" sz="1800" dirty="0">
              <a:latin typeface="BIZ UDP明朝 Medium" panose="02020500000000000000" pitchFamily="18" charset="-128"/>
              <a:ea typeface="BIZ UDP明朝 Medium" panose="02020500000000000000" pitchFamily="18" charset="-128"/>
            </a:endParaRPr>
          </a:p>
        </p:txBody>
      </p:sp>
      <p:sp>
        <p:nvSpPr>
          <p:cNvPr id="5" name="正方形/長方形 4">
            <a:extLst>
              <a:ext uri="{FF2B5EF4-FFF2-40B4-BE49-F238E27FC236}">
                <a16:creationId xmlns:a16="http://schemas.microsoft.com/office/drawing/2014/main" id="{0F9F4600-4483-456B-886F-B79B5D6CB7FF}"/>
              </a:ext>
            </a:extLst>
          </p:cNvPr>
          <p:cNvSpPr/>
          <p:nvPr/>
        </p:nvSpPr>
        <p:spPr>
          <a:xfrm>
            <a:off x="772299" y="7000603"/>
            <a:ext cx="5372441" cy="1649290"/>
          </a:xfrm>
          <a:prstGeom prst="rect">
            <a:avLst/>
          </a:prstGeom>
          <a:solidFill>
            <a:srgbClr val="FFFFCC"/>
          </a:solidFill>
          <a:ln w="44450">
            <a:solidFill>
              <a:schemeClr val="accent1"/>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休日・夜間、相談医療機関に迷う場合は・・・</a:t>
            </a:r>
            <a:endParaRPr lang="en-US" altLang="ja-JP" b="1" dirty="0" smtClean="0">
              <a:solidFill>
                <a:schemeClr val="tx1"/>
              </a:solidFill>
            </a:endParaRPr>
          </a:p>
          <a:p>
            <a:pPr algn="ctr">
              <a:spcBef>
                <a:spcPts val="600"/>
              </a:spcBef>
            </a:pPr>
            <a:r>
              <a:rPr lang="en-US" altLang="ja-JP" b="1" dirty="0" smtClean="0">
                <a:solidFill>
                  <a:schemeClr val="tx1"/>
                </a:solidFill>
              </a:rPr>
              <a:t>【</a:t>
            </a:r>
            <a:r>
              <a:rPr lang="ja-JP" altLang="en-US" b="1" dirty="0">
                <a:solidFill>
                  <a:schemeClr val="tx1"/>
                </a:solidFill>
              </a:rPr>
              <a:t>受診・相談センター</a:t>
            </a:r>
            <a:r>
              <a:rPr lang="en-US" altLang="ja-JP" b="1" dirty="0" smtClean="0">
                <a:solidFill>
                  <a:schemeClr val="tx1"/>
                </a:solidFill>
              </a:rPr>
              <a:t>】</a:t>
            </a:r>
            <a:r>
              <a:rPr lang="ja-JP" altLang="en-US" b="1" dirty="0" smtClean="0">
                <a:solidFill>
                  <a:schemeClr val="tx1"/>
                </a:solidFill>
              </a:rPr>
              <a:t>（</a:t>
            </a:r>
            <a:r>
              <a:rPr lang="en-US" altLang="ja-JP" b="1" dirty="0" smtClean="0">
                <a:solidFill>
                  <a:schemeClr val="tx1"/>
                </a:solidFill>
              </a:rPr>
              <a:t> </a:t>
            </a:r>
            <a:r>
              <a:rPr lang="ja-JP" altLang="en-US" b="1" dirty="0">
                <a:solidFill>
                  <a:schemeClr val="tx1"/>
                </a:solidFill>
              </a:rPr>
              <a:t>毎日</a:t>
            </a:r>
            <a:r>
              <a:rPr lang="en-US" altLang="ja-JP" b="1" dirty="0">
                <a:solidFill>
                  <a:schemeClr val="tx1"/>
                </a:solidFill>
              </a:rPr>
              <a:t>24</a:t>
            </a:r>
            <a:r>
              <a:rPr lang="ja-JP" altLang="en-US" b="1" dirty="0" smtClean="0">
                <a:solidFill>
                  <a:schemeClr val="tx1"/>
                </a:solidFill>
              </a:rPr>
              <a:t>時間）</a:t>
            </a:r>
            <a:endParaRPr lang="ja-JP" altLang="en-US" dirty="0">
              <a:solidFill>
                <a:schemeClr val="tx1"/>
              </a:solidFill>
            </a:endParaRPr>
          </a:p>
          <a:p>
            <a:r>
              <a:rPr lang="ja-JP" altLang="en-US" sz="2000" b="1" dirty="0" smtClean="0">
                <a:solidFill>
                  <a:schemeClr val="tx1"/>
                </a:solidFill>
              </a:rPr>
              <a:t>  　●電話番号 ： </a:t>
            </a:r>
            <a:r>
              <a:rPr lang="en-US" altLang="ja-JP" sz="3200" b="1" spc="300" dirty="0" smtClean="0">
                <a:solidFill>
                  <a:schemeClr val="tx1"/>
                </a:solidFill>
              </a:rPr>
              <a:t>077-528-3621</a:t>
            </a:r>
            <a:endParaRPr lang="ja-JP" altLang="en-US" sz="3200" spc="300" dirty="0">
              <a:solidFill>
                <a:schemeClr val="tx1"/>
              </a:solidFill>
            </a:endParaRPr>
          </a:p>
          <a:p>
            <a:pPr>
              <a:lnSpc>
                <a:spcPts val="2700"/>
              </a:lnSpc>
            </a:pPr>
            <a:r>
              <a:rPr lang="ja-JP" altLang="en-US" sz="2000" dirty="0" smtClean="0">
                <a:solidFill>
                  <a:schemeClr val="tx1"/>
                </a:solidFill>
              </a:rPr>
              <a:t>  　●ＦＡＸ　：　</a:t>
            </a:r>
            <a:r>
              <a:rPr lang="en-US" altLang="ja-JP" sz="2800" dirty="0" smtClean="0">
                <a:solidFill>
                  <a:schemeClr val="tx1"/>
                </a:solidFill>
              </a:rPr>
              <a:t>077-528-4865</a:t>
            </a:r>
            <a:endParaRPr lang="en-US" altLang="ja-JP" sz="2800" dirty="0">
              <a:solidFill>
                <a:schemeClr val="tx1"/>
              </a:solidFill>
            </a:endParaRPr>
          </a:p>
        </p:txBody>
      </p:sp>
      <p:sp>
        <p:nvSpPr>
          <p:cNvPr id="4" name="下矢印 3"/>
          <p:cNvSpPr/>
          <p:nvPr/>
        </p:nvSpPr>
        <p:spPr>
          <a:xfrm>
            <a:off x="2627495" y="4639365"/>
            <a:ext cx="994610" cy="401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97879" y="9256294"/>
            <a:ext cx="746449" cy="369332"/>
          </a:xfrm>
          <a:prstGeom prst="rect">
            <a:avLst/>
          </a:prstGeom>
          <a:noFill/>
        </p:spPr>
        <p:txBody>
          <a:bodyPr wrap="square" rtlCol="0">
            <a:spAutoFit/>
          </a:bodyPr>
          <a:lstStyle/>
          <a:p>
            <a:pPr algn="ctr"/>
            <a:r>
              <a:rPr kumimoji="1" lang="en-US" altLang="ja-JP" dirty="0" smtClean="0"/>
              <a:t>5</a:t>
            </a:r>
            <a:endParaRPr kumimoji="1" lang="ja-JP" altLang="en-US" dirty="0"/>
          </a:p>
        </p:txBody>
      </p:sp>
      <p:sp>
        <p:nvSpPr>
          <p:cNvPr id="2" name="大かっこ 1"/>
          <p:cNvSpPr/>
          <p:nvPr/>
        </p:nvSpPr>
        <p:spPr>
          <a:xfrm>
            <a:off x="593558" y="6111690"/>
            <a:ext cx="5677545" cy="4910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138" y="4504251"/>
            <a:ext cx="1432560" cy="1310640"/>
          </a:xfrm>
          <a:prstGeom prst="rect">
            <a:avLst/>
          </a:prstGeom>
        </p:spPr>
      </p:pic>
    </p:spTree>
    <p:extLst>
      <p:ext uri="{BB962C8B-B14F-4D97-AF65-F5344CB8AC3E}">
        <p14:creationId xmlns:p14="http://schemas.microsoft.com/office/powerpoint/2010/main" val="21466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579B4D1-BB4D-4CAD-85AF-C558FD4D479C}"/>
              </a:ext>
            </a:extLst>
          </p:cNvPr>
          <p:cNvSpPr>
            <a:spLocks noGrp="1"/>
          </p:cNvSpPr>
          <p:nvPr>
            <p:ph idx="1"/>
          </p:nvPr>
        </p:nvSpPr>
        <p:spPr>
          <a:xfrm>
            <a:off x="240632" y="224589"/>
            <a:ext cx="6352673" cy="8823157"/>
          </a:xfrm>
          <a:solidFill>
            <a:schemeClr val="bg1"/>
          </a:solidFill>
          <a:ln>
            <a:solidFill>
              <a:schemeClr val="bg1">
                <a:lumMod val="65000"/>
              </a:schemeClr>
            </a:solidFill>
          </a:ln>
        </p:spPr>
        <p:txBody>
          <a:bodyPr>
            <a:normAutofit/>
          </a:bodyPr>
          <a:lstStyle/>
          <a:p>
            <a:pPr marL="0" indent="0">
              <a:spcBef>
                <a:spcPts val="1200"/>
              </a:spcBef>
              <a:buNone/>
            </a:pPr>
            <a:endParaRPr lang="en-US" altLang="ja-JP" sz="2400" b="1" dirty="0" smtClean="0">
              <a:solidFill>
                <a:srgbClr val="FF0000"/>
              </a:solidFill>
              <a:latin typeface="+mj-ea"/>
            </a:endParaRPr>
          </a:p>
          <a:p>
            <a:pPr marL="0" indent="0" algn="ctr">
              <a:spcBef>
                <a:spcPts val="0"/>
              </a:spcBef>
              <a:buNone/>
            </a:pPr>
            <a:endParaRPr lang="en-US" altLang="ja-JP" sz="3200" dirty="0" smtClean="0"/>
          </a:p>
          <a:p>
            <a:pPr marL="0" indent="0" algn="ctr">
              <a:spcBef>
                <a:spcPts val="1200"/>
              </a:spcBef>
              <a:buNone/>
            </a:pPr>
            <a:r>
              <a:rPr lang="ja-JP" altLang="en-US" sz="3200" dirty="0" smtClean="0"/>
              <a:t>支援</a:t>
            </a:r>
            <a:r>
              <a:rPr lang="ja-JP" altLang="en-US" sz="3200" dirty="0"/>
              <a:t>を受けるまでの流れ </a:t>
            </a:r>
            <a:r>
              <a:rPr lang="en-US" altLang="ja-JP" sz="3200" dirty="0"/>
              <a:t>Ⅱ</a:t>
            </a:r>
            <a:endParaRPr lang="en-US" altLang="ja-JP" sz="3200" b="1" dirty="0">
              <a:solidFill>
                <a:srgbClr val="FF0000"/>
              </a:solidFill>
              <a:latin typeface="+mj-ea"/>
            </a:endParaRPr>
          </a:p>
          <a:p>
            <a:pPr marL="0" indent="0">
              <a:spcBef>
                <a:spcPts val="1200"/>
              </a:spcBef>
              <a:buNone/>
            </a:pPr>
            <a:endParaRPr lang="en-US" altLang="ja-JP" sz="2400" b="1" dirty="0" smtClean="0">
              <a:solidFill>
                <a:srgbClr val="FF0000"/>
              </a:solidFill>
              <a:latin typeface="+mj-ea"/>
            </a:endParaRPr>
          </a:p>
          <a:p>
            <a:pPr marL="0" indent="0">
              <a:spcBef>
                <a:spcPts val="1200"/>
              </a:spcBef>
              <a:buNone/>
            </a:pPr>
            <a:endParaRPr lang="en-US" altLang="ja-JP" sz="2400" b="1" dirty="0" smtClean="0">
              <a:solidFill>
                <a:srgbClr val="FF0000"/>
              </a:solidFill>
              <a:latin typeface="+mj-ea"/>
            </a:endParaRPr>
          </a:p>
          <a:p>
            <a:pPr marL="288000" indent="0">
              <a:spcBef>
                <a:spcPts val="1200"/>
              </a:spcBef>
              <a:buNone/>
            </a:pPr>
            <a:r>
              <a:rPr lang="en-US" altLang="ja-JP" sz="2400" b="1" dirty="0" smtClean="0">
                <a:solidFill>
                  <a:srgbClr val="FF0000"/>
                </a:solidFill>
                <a:latin typeface="+mj-ea"/>
              </a:rPr>
              <a:t>PCR</a:t>
            </a:r>
            <a:r>
              <a:rPr lang="ja-JP" altLang="en-US" sz="2400" b="1" dirty="0">
                <a:solidFill>
                  <a:srgbClr val="FF0000"/>
                </a:solidFill>
                <a:latin typeface="+mj-ea"/>
              </a:rPr>
              <a:t>検査を受けることになった時には</a:t>
            </a:r>
            <a:endParaRPr lang="en-US" altLang="ja-JP" sz="2400" b="1" dirty="0">
              <a:solidFill>
                <a:srgbClr val="FF0000"/>
              </a:solidFill>
              <a:latin typeface="+mj-ea"/>
            </a:endParaRPr>
          </a:p>
          <a:p>
            <a:pPr marL="288000" indent="0">
              <a:spcBef>
                <a:spcPts val="1200"/>
              </a:spcBef>
              <a:buNone/>
            </a:pPr>
            <a:r>
              <a:rPr lang="ja-JP" altLang="en-US" sz="2400" b="1" dirty="0" smtClean="0"/>
              <a:t>以下のいずれかにご連絡ください。</a:t>
            </a:r>
            <a:endParaRPr lang="en-US" altLang="ja-JP" sz="2400" b="1" dirty="0" smtClean="0"/>
          </a:p>
          <a:p>
            <a:pPr marL="288000" indent="0">
              <a:lnSpc>
                <a:spcPct val="100000"/>
              </a:lnSpc>
              <a:spcBef>
                <a:spcPts val="4200"/>
              </a:spcBef>
              <a:buNone/>
            </a:pPr>
            <a:r>
              <a:rPr lang="ja-JP" altLang="en-US" sz="2400" b="1" dirty="0" smtClean="0"/>
              <a:t>　　① </a:t>
            </a:r>
            <a:r>
              <a:rPr lang="ja-JP" altLang="en-US" sz="1800" b="1" dirty="0" smtClean="0"/>
              <a:t>担当している　</a:t>
            </a:r>
            <a:r>
              <a:rPr lang="ja-JP" altLang="en-US" sz="2400" b="1" dirty="0" smtClean="0"/>
              <a:t>計画相談支援事業所　　　　　　</a:t>
            </a:r>
            <a:endParaRPr lang="en-US" altLang="ja-JP" sz="2400" b="1" dirty="0" smtClean="0"/>
          </a:p>
          <a:p>
            <a:pPr marL="288000" indent="0">
              <a:lnSpc>
                <a:spcPct val="100000"/>
              </a:lnSpc>
              <a:spcBef>
                <a:spcPts val="600"/>
              </a:spcBef>
              <a:buNone/>
            </a:pPr>
            <a:r>
              <a:rPr lang="ja-JP" altLang="en-US" sz="1800" b="1" dirty="0" smtClean="0"/>
              <a:t>　　　　　連絡先</a:t>
            </a:r>
            <a:r>
              <a:rPr lang="ja-JP" altLang="en-US" sz="2400" b="1" dirty="0" smtClean="0"/>
              <a:t>（　　　　　　　　　　　　　　　）</a:t>
            </a:r>
            <a:endParaRPr lang="en-US" altLang="ja-JP" sz="2400" b="1" dirty="0"/>
          </a:p>
          <a:p>
            <a:pPr marL="288000" indent="0">
              <a:lnSpc>
                <a:spcPct val="100000"/>
              </a:lnSpc>
              <a:buNone/>
            </a:pPr>
            <a:endParaRPr lang="en-US" altLang="ja-JP" sz="1400" b="1" dirty="0" smtClean="0"/>
          </a:p>
          <a:p>
            <a:pPr marL="288000" indent="0">
              <a:lnSpc>
                <a:spcPct val="100000"/>
              </a:lnSpc>
              <a:spcBef>
                <a:spcPts val="600"/>
              </a:spcBef>
              <a:buNone/>
            </a:pPr>
            <a:r>
              <a:rPr lang="ja-JP" altLang="en-US" sz="2400" b="1" dirty="0" smtClean="0"/>
              <a:t>　　② </a:t>
            </a:r>
            <a:r>
              <a:rPr lang="ja-JP" altLang="en-US" sz="1800" b="1" dirty="0" smtClean="0"/>
              <a:t>利用している　</a:t>
            </a:r>
            <a:r>
              <a:rPr lang="ja-JP" altLang="en-US" sz="2400" b="1" dirty="0" smtClean="0"/>
              <a:t>福祉サービス事業所等</a:t>
            </a:r>
            <a:endParaRPr lang="en-US" altLang="ja-JP" sz="2400" b="1" dirty="0"/>
          </a:p>
          <a:p>
            <a:pPr marL="288000" indent="0">
              <a:lnSpc>
                <a:spcPct val="100000"/>
              </a:lnSpc>
              <a:spcBef>
                <a:spcPts val="0"/>
              </a:spcBef>
              <a:buNone/>
            </a:pPr>
            <a:r>
              <a:rPr lang="ja-JP" altLang="en-US" sz="2400" b="1" dirty="0" smtClean="0"/>
              <a:t>　　　</a:t>
            </a:r>
            <a:r>
              <a:rPr lang="ja-JP" altLang="en-US" sz="2400" b="1" dirty="0"/>
              <a:t>　</a:t>
            </a:r>
            <a:r>
              <a:rPr lang="ja-JP" altLang="en-US" sz="1800" b="1" dirty="0" smtClean="0"/>
              <a:t>連絡先を</a:t>
            </a:r>
            <a:r>
              <a:rPr lang="en-US" altLang="ja-JP" sz="2400" b="1" u="sng" dirty="0" smtClean="0">
                <a:solidFill>
                  <a:srgbClr val="FF0000"/>
                </a:solidFill>
              </a:rPr>
              <a:t>P.15</a:t>
            </a:r>
            <a:r>
              <a:rPr lang="ja-JP" altLang="en-US" sz="2400" b="1" u="sng" dirty="0" smtClean="0">
                <a:solidFill>
                  <a:srgbClr val="FF0000"/>
                </a:solidFill>
              </a:rPr>
              <a:t>へ記載</a:t>
            </a:r>
            <a:r>
              <a:rPr lang="ja-JP" altLang="en-US" sz="1800" b="1" dirty="0" smtClean="0">
                <a:latin typeface="ＭＳ Ｐゴシック" panose="020B0600070205080204" pitchFamily="50" charset="-128"/>
                <a:ea typeface="ＭＳ Ｐゴシック" panose="020B0600070205080204" pitchFamily="50" charset="-128"/>
              </a:rPr>
              <a:t>ください</a:t>
            </a:r>
            <a:endParaRPr lang="en-US" altLang="ja-JP" sz="1800" b="1" dirty="0">
              <a:latin typeface="ＭＳ Ｐゴシック" panose="020B0600070205080204" pitchFamily="50" charset="-128"/>
              <a:ea typeface="ＭＳ Ｐゴシック" panose="020B0600070205080204" pitchFamily="50" charset="-128"/>
            </a:endParaRPr>
          </a:p>
          <a:p>
            <a:pPr marL="288000" indent="0">
              <a:lnSpc>
                <a:spcPct val="100000"/>
              </a:lnSpc>
              <a:buNone/>
            </a:pPr>
            <a:r>
              <a:rPr lang="ja-JP" altLang="en-US" sz="2400" b="1" dirty="0" smtClean="0"/>
              <a:t>　　③ </a:t>
            </a:r>
            <a:r>
              <a:rPr lang="ja-JP" altLang="en-US" sz="2400" b="1" dirty="0"/>
              <a:t>栗東</a:t>
            </a:r>
            <a:r>
              <a:rPr lang="ja-JP" altLang="en-US" sz="2400" b="1" dirty="0" smtClean="0"/>
              <a:t>市</a:t>
            </a:r>
            <a:r>
              <a:rPr lang="ja-JP" altLang="en-US" sz="2400" b="1" dirty="0" err="1" smtClean="0"/>
              <a:t>障がい</a:t>
            </a:r>
            <a:r>
              <a:rPr lang="ja-JP" altLang="en-US" sz="2400" b="1" dirty="0" smtClean="0"/>
              <a:t>福祉課</a:t>
            </a:r>
            <a:endParaRPr lang="en-US" altLang="ja-JP" sz="2400" b="1" dirty="0" smtClean="0"/>
          </a:p>
          <a:p>
            <a:pPr marL="288000" indent="0">
              <a:spcBef>
                <a:spcPts val="600"/>
              </a:spcBef>
              <a:buNone/>
            </a:pPr>
            <a:r>
              <a:rPr lang="ja-JP" altLang="en-US" sz="2000" b="1" dirty="0" smtClean="0"/>
              <a:t>　　　 </a:t>
            </a:r>
            <a:r>
              <a:rPr lang="ja-JP" altLang="en-US" sz="2000" dirty="0" smtClean="0"/>
              <a:t>（</a:t>
            </a:r>
            <a:r>
              <a:rPr lang="ja-JP" altLang="en-US" sz="2000" dirty="0"/>
              <a:t>日中、平日</a:t>
            </a:r>
            <a:r>
              <a:rPr lang="ja-JP" altLang="en-US" sz="2000" dirty="0" smtClean="0"/>
              <a:t>）</a:t>
            </a:r>
            <a:r>
              <a:rPr lang="ja-JP" altLang="en-US" sz="2400" dirty="0" smtClean="0"/>
              <a:t>電  話　</a:t>
            </a:r>
            <a:r>
              <a:rPr lang="en-US" altLang="ja-JP" sz="2600" dirty="0" smtClean="0"/>
              <a:t>077-551-0304</a:t>
            </a:r>
          </a:p>
          <a:p>
            <a:pPr marL="288000" indent="0">
              <a:spcBef>
                <a:spcPts val="0"/>
              </a:spcBef>
              <a:buNone/>
            </a:pPr>
            <a:r>
              <a:rPr lang="ja-JP" altLang="en-US" sz="2600" dirty="0" smtClean="0"/>
              <a:t>　</a:t>
            </a:r>
            <a:r>
              <a:rPr lang="en-US" altLang="ja-JP" sz="2600" dirty="0" smtClean="0"/>
              <a:t>  </a:t>
            </a:r>
            <a:r>
              <a:rPr lang="ja-JP" altLang="en-US" sz="2600" dirty="0" smtClean="0"/>
              <a:t>　</a:t>
            </a:r>
            <a:r>
              <a:rPr lang="en-US" altLang="ja-JP" sz="2600" dirty="0" smtClean="0"/>
              <a:t>        </a:t>
            </a:r>
            <a:r>
              <a:rPr lang="ja-JP" altLang="en-US" sz="2600" dirty="0" smtClean="0"/>
              <a:t>　</a:t>
            </a:r>
            <a:r>
              <a:rPr lang="en-US" altLang="ja-JP" sz="2600" dirty="0" smtClean="0"/>
              <a:t>     </a:t>
            </a:r>
            <a:r>
              <a:rPr lang="ja-JP" altLang="en-US" sz="2400" dirty="0" smtClean="0"/>
              <a:t>　 </a:t>
            </a:r>
            <a:r>
              <a:rPr lang="en-US" altLang="ja-JP" sz="2400" dirty="0" smtClean="0"/>
              <a:t>F A X  </a:t>
            </a:r>
            <a:r>
              <a:rPr lang="ja-JP" altLang="en-US" sz="1800" dirty="0" smtClean="0"/>
              <a:t>　</a:t>
            </a:r>
            <a:r>
              <a:rPr lang="en-US" altLang="ja-JP" sz="2600" dirty="0" smtClean="0"/>
              <a:t>077-553-3678</a:t>
            </a:r>
          </a:p>
          <a:p>
            <a:pPr marL="288000" indent="0">
              <a:spcBef>
                <a:spcPts val="0"/>
              </a:spcBef>
              <a:buNone/>
            </a:pPr>
            <a:r>
              <a:rPr lang="ja-JP" altLang="en-US" sz="2400" dirty="0" smtClean="0"/>
              <a:t>　</a:t>
            </a:r>
            <a:r>
              <a:rPr lang="ja-JP" altLang="en-US" sz="2400" dirty="0"/>
              <a:t>　</a:t>
            </a:r>
            <a:r>
              <a:rPr lang="ja-JP" altLang="en-US" sz="2400" dirty="0" smtClean="0"/>
              <a:t>　　                  </a:t>
            </a:r>
            <a:r>
              <a:rPr lang="ja-JP" altLang="en-US" sz="2000" dirty="0" smtClean="0"/>
              <a:t>メール </a:t>
            </a:r>
            <a:r>
              <a:rPr lang="ja-JP" altLang="en-US" sz="2400" dirty="0" smtClean="0"/>
              <a:t> </a:t>
            </a:r>
            <a:r>
              <a:rPr lang="en-US" altLang="ja-JP" sz="2400" dirty="0" smtClean="0"/>
              <a:t>shogai@city.ritto.lg.jp</a:t>
            </a:r>
            <a:r>
              <a:rPr lang="ja-JP" altLang="en-US" sz="2400" dirty="0"/>
              <a:t>　</a:t>
            </a:r>
            <a:endParaRPr lang="en-US" altLang="ja-JP" sz="2400" dirty="0"/>
          </a:p>
          <a:p>
            <a:pPr marL="288000" indent="0">
              <a:spcBef>
                <a:spcPts val="1200"/>
              </a:spcBef>
              <a:buNone/>
            </a:pPr>
            <a:r>
              <a:rPr lang="ja-JP" altLang="en-US" sz="2000" dirty="0" smtClean="0"/>
              <a:t>　　　　（夜間、休日）</a:t>
            </a:r>
            <a:r>
              <a:rPr lang="en-US" altLang="ja-JP" sz="2400" dirty="0" smtClean="0"/>
              <a:t>077-553-1234/</a:t>
            </a:r>
            <a:r>
              <a:rPr lang="ja-JP" altLang="en-US" sz="2400" dirty="0" smtClean="0"/>
              <a:t>代表</a:t>
            </a:r>
            <a:endParaRPr lang="en-US" altLang="ja-JP" sz="2400" dirty="0"/>
          </a:p>
          <a:p>
            <a:pPr marL="288000" indent="0">
              <a:buNone/>
            </a:pPr>
            <a:r>
              <a:rPr lang="ja-JP" altLang="en-US" sz="1400" dirty="0"/>
              <a:t>　</a:t>
            </a:r>
            <a:endParaRPr lang="en-US" altLang="ja-JP" sz="1400" dirty="0"/>
          </a:p>
          <a:p>
            <a:pPr marL="0" indent="0">
              <a:buNone/>
            </a:pPr>
            <a:endParaRPr lang="ja-JP" altLang="en-US" sz="731" dirty="0"/>
          </a:p>
          <a:p>
            <a:pPr marL="0" indent="0">
              <a:buNone/>
            </a:pPr>
            <a:endParaRPr lang="ja-JP" altLang="en-US" sz="731" dirty="0"/>
          </a:p>
          <a:p>
            <a:pPr marL="0" indent="0">
              <a:buNone/>
            </a:pPr>
            <a:endParaRPr kumimoji="1" lang="ja-JP" altLang="en-US" dirty="0"/>
          </a:p>
        </p:txBody>
      </p:sp>
      <p:sp>
        <p:nvSpPr>
          <p:cNvPr id="4" name="正方形/長方形 3"/>
          <p:cNvSpPr/>
          <p:nvPr/>
        </p:nvSpPr>
        <p:spPr>
          <a:xfrm>
            <a:off x="1335505" y="2708864"/>
            <a:ext cx="4532032" cy="40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29386" y="1685074"/>
            <a:ext cx="3518489" cy="461665"/>
          </a:xfrm>
          <a:prstGeom prst="rect">
            <a:avLst/>
          </a:prstGeom>
          <a:noFill/>
          <a:ln w="38100">
            <a:noFill/>
          </a:ln>
        </p:spPr>
        <p:txBody>
          <a:bodyPr wrap="square" rtlCol="0">
            <a:spAutoFit/>
          </a:bodyPr>
          <a:lstStyle/>
          <a:p>
            <a:pPr algn="ctr"/>
            <a:r>
              <a:rPr kumimoji="1" lang="ja-JP" altLang="en-US" sz="2400" b="1" dirty="0"/>
              <a:t>～</a:t>
            </a:r>
            <a:r>
              <a:rPr kumimoji="1" lang="ja-JP" altLang="en-US" sz="2400" b="1" dirty="0" smtClean="0"/>
              <a:t>支援チームの編成～</a:t>
            </a:r>
            <a:endParaRPr kumimoji="1" lang="ja-JP" altLang="en-US" sz="2400" b="1" dirty="0"/>
          </a:p>
        </p:txBody>
      </p:sp>
      <p:sp>
        <p:nvSpPr>
          <p:cNvPr id="7" name="スライド番号プレースホルダー 3"/>
          <p:cNvSpPr txBox="1">
            <a:spLocks/>
          </p:cNvSpPr>
          <p:nvPr/>
        </p:nvSpPr>
        <p:spPr>
          <a:xfrm>
            <a:off x="5867537" y="9289031"/>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a:t>6</a:t>
            </a:r>
            <a:endParaRPr kumimoji="1" lang="ja-JP" altLang="en-US" dirty="0"/>
          </a:p>
        </p:txBody>
      </p:sp>
      <p:sp>
        <p:nvSpPr>
          <p:cNvPr id="2" name="大かっこ 1"/>
          <p:cNvSpPr/>
          <p:nvPr/>
        </p:nvSpPr>
        <p:spPr>
          <a:xfrm>
            <a:off x="1066800" y="6444914"/>
            <a:ext cx="5334001" cy="1746586"/>
          </a:xfrm>
          <a:prstGeom prst="bracketPair">
            <a:avLst>
              <a:gd name="adj" fmla="val 161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28116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A816DB3-401A-49D4-B9C7-7906CB35C342}"/>
              </a:ext>
            </a:extLst>
          </p:cNvPr>
          <p:cNvSpPr>
            <a:spLocks noGrp="1"/>
          </p:cNvSpPr>
          <p:nvPr>
            <p:ph idx="1"/>
          </p:nvPr>
        </p:nvSpPr>
        <p:spPr>
          <a:xfrm>
            <a:off x="296778" y="304800"/>
            <a:ext cx="6264443" cy="8582526"/>
          </a:xfrm>
          <a:solidFill>
            <a:schemeClr val="bg1"/>
          </a:solidFill>
          <a:ln>
            <a:solidFill>
              <a:schemeClr val="bg1">
                <a:lumMod val="65000"/>
              </a:schemeClr>
            </a:solidFill>
          </a:ln>
        </p:spPr>
        <p:txBody>
          <a:bodyPr/>
          <a:lstStyle/>
          <a:p>
            <a:pPr marL="0" indent="0">
              <a:buNone/>
            </a:pPr>
            <a:endParaRPr kumimoji="1" lang="en-US" altLang="ja-JP" sz="2400" b="1" dirty="0" smtClean="0"/>
          </a:p>
          <a:p>
            <a:pPr marL="0" indent="0">
              <a:lnSpc>
                <a:spcPct val="50000"/>
              </a:lnSpc>
              <a:spcBef>
                <a:spcPts val="0"/>
              </a:spcBef>
              <a:buNone/>
            </a:pPr>
            <a:endParaRPr kumimoji="1" lang="en-US" altLang="ja-JP" sz="2400" b="1" dirty="0" smtClean="0"/>
          </a:p>
          <a:p>
            <a:pPr marL="0" indent="0" algn="ctr">
              <a:buNone/>
            </a:pPr>
            <a:r>
              <a:rPr lang="ja-JP" altLang="en-US" sz="3200" dirty="0"/>
              <a:t>支援を受けるまでの流れ </a:t>
            </a:r>
            <a:r>
              <a:rPr lang="en-US" altLang="ja-JP" sz="3200" dirty="0" smtClean="0"/>
              <a:t>Ⅲ</a:t>
            </a:r>
            <a:endParaRPr kumimoji="1" lang="en-US" altLang="ja-JP" sz="3200" b="1" dirty="0" smtClean="0"/>
          </a:p>
          <a:p>
            <a:pPr marL="0" indent="0">
              <a:spcBef>
                <a:spcPts val="2400"/>
              </a:spcBef>
              <a:buNone/>
            </a:pPr>
            <a:r>
              <a:rPr kumimoji="1" lang="ja-JP" altLang="en-US" sz="2300" b="1" spc="-100" dirty="0" smtClean="0"/>
              <a:t>　　～家族の陽性が確定</a:t>
            </a:r>
            <a:r>
              <a:rPr lang="ja-JP" altLang="en-US" sz="2300" b="1" spc="-100" dirty="0" smtClean="0"/>
              <a:t>し、障がいのあ</a:t>
            </a:r>
            <a:r>
              <a:rPr lang="ja-JP" altLang="en-US" sz="2300" b="1" spc="-100" dirty="0"/>
              <a:t>る人が</a:t>
            </a:r>
            <a:endParaRPr lang="en-US" altLang="ja-JP" sz="2300" b="1" spc="-100" dirty="0" smtClean="0"/>
          </a:p>
          <a:p>
            <a:pPr marL="0" indent="0">
              <a:spcBef>
                <a:spcPts val="600"/>
              </a:spcBef>
              <a:buNone/>
            </a:pPr>
            <a:r>
              <a:rPr lang="ja-JP" altLang="en-US" sz="2300" b="1" spc="-100" dirty="0"/>
              <a:t>　</a:t>
            </a:r>
            <a:r>
              <a:rPr lang="ja-JP" altLang="en-US" sz="2300" b="1" spc="-100" dirty="0" smtClean="0"/>
              <a:t>濃厚接触者であった場合の支援</a:t>
            </a:r>
            <a:r>
              <a:rPr kumimoji="1" lang="ja-JP" altLang="en-US" sz="2300" b="1" spc="-100" dirty="0" smtClean="0"/>
              <a:t>体制を検討</a:t>
            </a:r>
            <a:r>
              <a:rPr lang="ja-JP" altLang="en-US" sz="2300" b="1" spc="-100" dirty="0"/>
              <a:t>～</a:t>
            </a:r>
            <a:endParaRPr lang="en-US" altLang="ja-JP" sz="2300" spc="-100" dirty="0"/>
          </a:p>
          <a:p>
            <a:pPr marL="108000" indent="0">
              <a:lnSpc>
                <a:spcPct val="150000"/>
              </a:lnSpc>
              <a:spcBef>
                <a:spcPts val="1800"/>
              </a:spcBef>
              <a:buNone/>
            </a:pPr>
            <a:r>
              <a:rPr lang="ja-JP" altLang="en-US" sz="2000" dirty="0"/>
              <a:t>　</a:t>
            </a:r>
            <a:r>
              <a:rPr lang="ja-JP" altLang="en-US" sz="2000"/>
              <a:t> </a:t>
            </a:r>
            <a:r>
              <a:rPr lang="ja-JP" altLang="en-US" sz="2000" smtClean="0"/>
              <a:t>障がいの</a:t>
            </a:r>
            <a:r>
              <a:rPr lang="ja-JP" altLang="en-US" sz="2000" dirty="0"/>
              <a:t>ある人</a:t>
            </a:r>
            <a:r>
              <a:rPr lang="ja-JP" altLang="en-US" sz="2000" dirty="0" smtClean="0"/>
              <a:t>が濃厚接触者となられた場合、原則はご家族やご親族等で、その濃厚接触者となられた人の見守り等の支援をしていただくことになりますが、親族等による支援が困難な場合には、ご家族などからの</a:t>
            </a:r>
            <a:r>
              <a:rPr lang="ja-JP" altLang="en-US" sz="2000" u="sng" dirty="0"/>
              <a:t>連絡内容</a:t>
            </a:r>
            <a:r>
              <a:rPr lang="ja-JP" altLang="en-US" sz="2000" dirty="0"/>
              <a:t>をもとに</a:t>
            </a:r>
            <a:r>
              <a:rPr lang="ja-JP" altLang="en-US" sz="2000" dirty="0" smtClean="0"/>
              <a:t>、相談</a:t>
            </a:r>
            <a:r>
              <a:rPr lang="ja-JP" altLang="en-US" sz="2000" spc="100" dirty="0" smtClean="0"/>
              <a:t>支援事業所や福祉サービス事業所、行政等が支援</a:t>
            </a:r>
            <a:r>
              <a:rPr lang="ja-JP" altLang="en-US" sz="2000" spc="100" dirty="0"/>
              <a:t>内容を</a:t>
            </a:r>
            <a:r>
              <a:rPr lang="ja-JP" altLang="en-US" sz="2000" spc="100" dirty="0" smtClean="0"/>
              <a:t>検討し、支援</a:t>
            </a:r>
            <a:r>
              <a:rPr lang="ja-JP" altLang="en-US" sz="2000" dirty="0"/>
              <a:t>チームを結成</a:t>
            </a:r>
            <a:r>
              <a:rPr lang="ja-JP" altLang="en-US" sz="2000" dirty="0" smtClean="0"/>
              <a:t>してご連絡します。</a:t>
            </a:r>
            <a:endParaRPr lang="en-US" altLang="ja-JP" sz="2000" dirty="0" smtClean="0"/>
          </a:p>
          <a:p>
            <a:pPr marL="108000" indent="0">
              <a:lnSpc>
                <a:spcPct val="150000"/>
              </a:lnSpc>
              <a:spcBef>
                <a:spcPts val="1800"/>
              </a:spcBef>
              <a:buNone/>
            </a:pPr>
            <a:r>
              <a:rPr lang="ja-JP" altLang="en-US" sz="2000" dirty="0" smtClean="0"/>
              <a:t>　　</a:t>
            </a:r>
            <a:endParaRPr lang="en-US" altLang="ja-JP" sz="2000" dirty="0" smtClean="0"/>
          </a:p>
          <a:p>
            <a:pPr marL="0" indent="0" algn="ctr">
              <a:spcBef>
                <a:spcPts val="1200"/>
              </a:spcBef>
              <a:buNone/>
            </a:pPr>
            <a:endParaRPr lang="en-US" altLang="ja-JP" sz="2000" dirty="0" smtClean="0"/>
          </a:p>
          <a:p>
            <a:pPr marL="0" indent="0" algn="ctr">
              <a:spcBef>
                <a:spcPts val="1200"/>
              </a:spcBef>
              <a:buNone/>
            </a:pPr>
            <a:r>
              <a:rPr lang="ja-JP" altLang="en-US" sz="2000" b="1" dirty="0" smtClean="0"/>
              <a:t>★支援</a:t>
            </a:r>
            <a:r>
              <a:rPr lang="ja-JP" altLang="en-US" sz="2000" b="1" dirty="0"/>
              <a:t>チームからご確認させていただく</a:t>
            </a:r>
            <a:r>
              <a:rPr lang="ja-JP" altLang="en-US" sz="2000" b="1" dirty="0" smtClean="0"/>
              <a:t>内容　</a:t>
            </a:r>
            <a:endParaRPr lang="en-US" altLang="ja-JP" sz="2000" b="1" dirty="0"/>
          </a:p>
        </p:txBody>
      </p:sp>
      <p:sp>
        <p:nvSpPr>
          <p:cNvPr id="5" name="正方形/長方形 4">
            <a:extLst>
              <a:ext uri="{FF2B5EF4-FFF2-40B4-BE49-F238E27FC236}">
                <a16:creationId xmlns:a16="http://schemas.microsoft.com/office/drawing/2014/main" id="{8BB18122-FCBA-4AA1-9FAC-82DAA09534DE}"/>
              </a:ext>
            </a:extLst>
          </p:cNvPr>
          <p:cNvSpPr/>
          <p:nvPr/>
        </p:nvSpPr>
        <p:spPr>
          <a:xfrm>
            <a:off x="768013" y="6220613"/>
            <a:ext cx="5456324" cy="2392100"/>
          </a:xfrm>
          <a:prstGeom prst="rect">
            <a:avLst/>
          </a:prstGeom>
          <a:solidFill>
            <a:srgbClr val="FFFF99"/>
          </a:solidFill>
          <a:ln w="285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150000"/>
              </a:lnSpc>
              <a:buClr>
                <a:prstClr val="black">
                  <a:lumMod val="85000"/>
                  <a:lumOff val="15000"/>
                </a:prstClr>
              </a:buClr>
            </a:pPr>
            <a:r>
              <a:rPr kumimoji="1" lang="ja-JP" altLang="en-US" dirty="0" smtClean="0">
                <a:solidFill>
                  <a:prstClr val="black"/>
                </a:solidFill>
              </a:rPr>
              <a:t> ＜連絡内容＞</a:t>
            </a:r>
            <a:endParaRPr kumimoji="1" lang="en-US" altLang="ja-JP" dirty="0" smtClean="0">
              <a:solidFill>
                <a:prstClr val="black"/>
              </a:solidFill>
            </a:endParaRPr>
          </a:p>
          <a:p>
            <a:pPr lvl="0" defTabSz="685800">
              <a:buClr>
                <a:prstClr val="black">
                  <a:lumMod val="85000"/>
                  <a:lumOff val="15000"/>
                </a:prstClr>
              </a:buClr>
            </a:pPr>
            <a:r>
              <a:rPr kumimoji="1" lang="en-US" altLang="ja-JP" dirty="0">
                <a:solidFill>
                  <a:prstClr val="black"/>
                </a:solidFill>
              </a:rPr>
              <a:t> </a:t>
            </a:r>
            <a:r>
              <a:rPr kumimoji="1" lang="ja-JP" altLang="en-US" dirty="0" smtClean="0">
                <a:solidFill>
                  <a:prstClr val="black"/>
                </a:solidFill>
              </a:rPr>
              <a:t>　・</a:t>
            </a:r>
            <a:r>
              <a:rPr kumimoji="1" lang="ja-JP" altLang="en-US" dirty="0">
                <a:solidFill>
                  <a:prstClr val="black"/>
                </a:solidFill>
              </a:rPr>
              <a:t>支援施設について</a:t>
            </a:r>
            <a:endParaRPr kumimoji="1" lang="en-US" altLang="ja-JP" dirty="0">
              <a:solidFill>
                <a:prstClr val="black"/>
              </a:solidFill>
            </a:endParaRPr>
          </a:p>
          <a:p>
            <a:pPr lvl="0" defTabSz="685800">
              <a:spcBef>
                <a:spcPts val="675"/>
              </a:spcBef>
              <a:buClr>
                <a:prstClr val="black">
                  <a:lumMod val="85000"/>
                  <a:lumOff val="15000"/>
                </a:prstClr>
              </a:buClr>
            </a:pPr>
            <a:r>
              <a:rPr kumimoji="1" lang="ja-JP" altLang="en-US" dirty="0" smtClean="0">
                <a:solidFill>
                  <a:prstClr val="black"/>
                </a:solidFill>
              </a:rPr>
              <a:t> 　・家族の</a:t>
            </a:r>
            <a:r>
              <a:rPr kumimoji="1" lang="ja-JP" altLang="en-US" dirty="0">
                <a:solidFill>
                  <a:prstClr val="black"/>
                </a:solidFill>
              </a:rPr>
              <a:t>緊急</a:t>
            </a:r>
            <a:r>
              <a:rPr kumimoji="1" lang="ja-JP" altLang="en-US" dirty="0" smtClean="0">
                <a:solidFill>
                  <a:prstClr val="black"/>
                </a:solidFill>
              </a:rPr>
              <a:t>連絡先</a:t>
            </a:r>
            <a:r>
              <a:rPr kumimoji="1" lang="ja-JP" altLang="en-US" dirty="0">
                <a:solidFill>
                  <a:prstClr val="black"/>
                </a:solidFill>
              </a:rPr>
              <a:t>（</a:t>
            </a:r>
            <a:r>
              <a:rPr kumimoji="1" lang="ja-JP" altLang="en-US" dirty="0" smtClean="0">
                <a:solidFill>
                  <a:prstClr val="black"/>
                </a:solidFill>
              </a:rPr>
              <a:t>陽性者</a:t>
            </a:r>
            <a:r>
              <a:rPr kumimoji="1" lang="ja-JP" altLang="en-US" dirty="0">
                <a:solidFill>
                  <a:prstClr val="black"/>
                </a:solidFill>
              </a:rPr>
              <a:t>で</a:t>
            </a:r>
            <a:r>
              <a:rPr kumimoji="1" lang="ja-JP" altLang="en-US" dirty="0" smtClean="0">
                <a:solidFill>
                  <a:prstClr val="black"/>
                </a:solidFill>
              </a:rPr>
              <a:t>ない</a:t>
            </a:r>
            <a:r>
              <a:rPr kumimoji="1" lang="ja-JP" altLang="en-US" dirty="0">
                <a:solidFill>
                  <a:prstClr val="black"/>
                </a:solidFill>
              </a:rPr>
              <a:t>人</a:t>
            </a:r>
            <a:r>
              <a:rPr kumimoji="1" lang="ja-JP" altLang="en-US" dirty="0" smtClean="0">
                <a:solidFill>
                  <a:prstClr val="black"/>
                </a:solidFill>
              </a:rPr>
              <a:t>）</a:t>
            </a:r>
            <a:endParaRPr kumimoji="1" lang="en-US" altLang="ja-JP" dirty="0">
              <a:solidFill>
                <a:prstClr val="black"/>
              </a:solidFill>
            </a:endParaRPr>
          </a:p>
          <a:p>
            <a:pPr lvl="0" defTabSz="685800">
              <a:spcBef>
                <a:spcPts val="675"/>
              </a:spcBef>
              <a:buClr>
                <a:prstClr val="black">
                  <a:lumMod val="85000"/>
                  <a:lumOff val="15000"/>
                </a:prstClr>
              </a:buClr>
            </a:pPr>
            <a:r>
              <a:rPr kumimoji="1" lang="ja-JP" altLang="en-US" dirty="0" smtClean="0">
                <a:solidFill>
                  <a:prstClr val="black"/>
                </a:solidFill>
              </a:rPr>
              <a:t> 　・</a:t>
            </a:r>
            <a:r>
              <a:rPr kumimoji="1" lang="ja-JP" altLang="en-US" dirty="0">
                <a:solidFill>
                  <a:prstClr val="black"/>
                </a:solidFill>
              </a:rPr>
              <a:t>支援内容について</a:t>
            </a:r>
            <a:endParaRPr kumimoji="1" lang="en-US" altLang="ja-JP" dirty="0">
              <a:solidFill>
                <a:prstClr val="black"/>
              </a:solidFill>
            </a:endParaRPr>
          </a:p>
          <a:p>
            <a:pPr lvl="0" defTabSz="685800">
              <a:spcBef>
                <a:spcPts val="675"/>
              </a:spcBef>
              <a:buClr>
                <a:prstClr val="black">
                  <a:lumMod val="85000"/>
                  <a:lumOff val="15000"/>
                </a:prstClr>
              </a:buClr>
            </a:pPr>
            <a:r>
              <a:rPr kumimoji="1" lang="ja-JP" altLang="en-US" dirty="0" smtClean="0">
                <a:solidFill>
                  <a:prstClr val="black"/>
                </a:solidFill>
              </a:rPr>
              <a:t>　 ・本人</a:t>
            </a:r>
            <a:r>
              <a:rPr kumimoji="1" lang="ja-JP" altLang="en-US" dirty="0">
                <a:solidFill>
                  <a:prstClr val="black"/>
                </a:solidFill>
              </a:rPr>
              <a:t>の送迎</a:t>
            </a:r>
            <a:r>
              <a:rPr kumimoji="1" lang="ja-JP" altLang="en-US" dirty="0" smtClean="0">
                <a:solidFill>
                  <a:prstClr val="black"/>
                </a:solidFill>
              </a:rPr>
              <a:t>が家族</a:t>
            </a:r>
            <a:r>
              <a:rPr kumimoji="1" lang="ja-JP" altLang="en-US" dirty="0">
                <a:solidFill>
                  <a:prstClr val="black"/>
                </a:solidFill>
              </a:rPr>
              <a:t>で可能か否</a:t>
            </a:r>
            <a:r>
              <a:rPr kumimoji="1" lang="ja-JP" altLang="en-US" dirty="0" smtClean="0">
                <a:solidFill>
                  <a:prstClr val="black"/>
                </a:solidFill>
              </a:rPr>
              <a:t>か</a:t>
            </a:r>
            <a:endParaRPr kumimoji="1" lang="en-US" altLang="ja-JP" dirty="0" smtClean="0">
              <a:solidFill>
                <a:prstClr val="black"/>
              </a:solidFill>
            </a:endParaRPr>
          </a:p>
          <a:p>
            <a:pPr lvl="0" defTabSz="685800">
              <a:spcBef>
                <a:spcPts val="675"/>
              </a:spcBef>
              <a:buClr>
                <a:prstClr val="black">
                  <a:lumMod val="85000"/>
                  <a:lumOff val="15000"/>
                </a:prstClr>
              </a:buClr>
            </a:pPr>
            <a:r>
              <a:rPr kumimoji="1" lang="ja-JP" altLang="en-US" dirty="0" smtClean="0">
                <a:solidFill>
                  <a:prstClr val="black"/>
                </a:solidFill>
              </a:rPr>
              <a:t>　　　　　　　　　　　　　　　　　　・・・　など</a:t>
            </a:r>
            <a:endParaRPr kumimoji="1" lang="en-US" altLang="ja-JP" dirty="0">
              <a:solidFill>
                <a:prstClr val="black"/>
              </a:solidFill>
            </a:endParaRPr>
          </a:p>
        </p:txBody>
      </p:sp>
      <p:sp>
        <p:nvSpPr>
          <p:cNvPr id="7" name="スライド番号プレースホルダー 3"/>
          <p:cNvSpPr txBox="1">
            <a:spLocks/>
          </p:cNvSpPr>
          <p:nvPr/>
        </p:nvSpPr>
        <p:spPr>
          <a:xfrm>
            <a:off x="5818471" y="9185671"/>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7</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706" y="5535107"/>
            <a:ext cx="1478179" cy="1371011"/>
          </a:xfrm>
          <a:prstGeom prst="rect">
            <a:avLst/>
          </a:prstGeom>
        </p:spPr>
      </p:pic>
    </p:spTree>
    <p:extLst>
      <p:ext uri="{BB962C8B-B14F-4D97-AF65-F5344CB8AC3E}">
        <p14:creationId xmlns:p14="http://schemas.microsoft.com/office/powerpoint/2010/main" val="423123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2914CE1-FC27-465A-B57F-5AB0F0A21F1A}"/>
              </a:ext>
            </a:extLst>
          </p:cNvPr>
          <p:cNvSpPr>
            <a:spLocks noGrp="1"/>
          </p:cNvSpPr>
          <p:nvPr>
            <p:ph idx="1"/>
          </p:nvPr>
        </p:nvSpPr>
        <p:spPr>
          <a:xfrm>
            <a:off x="231806" y="433139"/>
            <a:ext cx="6361497" cy="8534399"/>
          </a:xfrm>
          <a:solidFill>
            <a:schemeClr val="bg1"/>
          </a:solidFill>
          <a:ln>
            <a:solidFill>
              <a:schemeClr val="bg1">
                <a:lumMod val="65000"/>
              </a:schemeClr>
            </a:solidFill>
          </a:ln>
        </p:spPr>
        <p:txBody>
          <a:bodyPr>
            <a:normAutofit/>
          </a:bodyPr>
          <a:lstStyle/>
          <a:p>
            <a:pPr marL="0" indent="0">
              <a:buNone/>
            </a:pPr>
            <a:endParaRPr lang="en-US" altLang="ja-JP" sz="1200" dirty="0" smtClean="0"/>
          </a:p>
          <a:p>
            <a:pPr marL="0" indent="0" algn="ctr">
              <a:lnSpc>
                <a:spcPct val="150000"/>
              </a:lnSpc>
              <a:spcBef>
                <a:spcPts val="1800"/>
              </a:spcBef>
              <a:spcAft>
                <a:spcPts val="600"/>
              </a:spcAft>
              <a:buNone/>
            </a:pPr>
            <a:r>
              <a:rPr lang="ja-JP" altLang="en-US" sz="3200" dirty="0" smtClean="0"/>
              <a:t>支援を受けるまでの流れ </a:t>
            </a:r>
            <a:r>
              <a:rPr lang="en-US" altLang="ja-JP" sz="3200" dirty="0" smtClean="0"/>
              <a:t>Ⅳ</a:t>
            </a:r>
            <a:br>
              <a:rPr lang="en-US" altLang="ja-JP" sz="3200" dirty="0" smtClean="0"/>
            </a:br>
            <a:r>
              <a:rPr lang="ja-JP" altLang="en-US" sz="2400" b="1" dirty="0" smtClean="0"/>
              <a:t>～</a:t>
            </a:r>
            <a:r>
              <a:rPr lang="ja-JP" altLang="en-US" sz="2400" b="1" dirty="0"/>
              <a:t>支援</a:t>
            </a:r>
            <a:r>
              <a:rPr lang="ja-JP" altLang="en-US" sz="2400" b="1" dirty="0" smtClean="0"/>
              <a:t>の開始～</a:t>
            </a:r>
            <a:endParaRPr lang="en-US" altLang="ja-JP" sz="2400" b="1" dirty="0" smtClean="0"/>
          </a:p>
          <a:p>
            <a:pPr marL="0" indent="0" algn="ctr">
              <a:lnSpc>
                <a:spcPct val="100000"/>
              </a:lnSpc>
              <a:spcBef>
                <a:spcPts val="1800"/>
              </a:spcBef>
              <a:spcAft>
                <a:spcPts val="600"/>
              </a:spcAft>
              <a:buNone/>
            </a:pPr>
            <a:endParaRPr lang="ja-JP" altLang="en-US" sz="1200" dirty="0"/>
          </a:p>
          <a:p>
            <a:pPr marL="72000" indent="0">
              <a:lnSpc>
                <a:spcPts val="3000"/>
              </a:lnSpc>
              <a:buNone/>
            </a:pPr>
            <a:r>
              <a:rPr lang="ja-JP" altLang="en-US" sz="1800" dirty="0" smtClean="0"/>
              <a:t>　</a:t>
            </a:r>
            <a:endParaRPr lang="en-US" altLang="ja-JP" sz="1800" dirty="0" smtClean="0"/>
          </a:p>
          <a:p>
            <a:pPr marL="72000" indent="0">
              <a:lnSpc>
                <a:spcPts val="3200"/>
              </a:lnSpc>
              <a:spcBef>
                <a:spcPts val="1800"/>
              </a:spcBef>
              <a:buNone/>
            </a:pPr>
            <a:r>
              <a:rPr lang="ja-JP" altLang="en-US" sz="1800" dirty="0" smtClean="0"/>
              <a:t>○ </a:t>
            </a:r>
            <a:r>
              <a:rPr lang="ja-JP" altLang="en-US" sz="2400" dirty="0" smtClean="0"/>
              <a:t>過ごしの支援</a:t>
            </a:r>
            <a:r>
              <a:rPr lang="ja-JP" altLang="en-US" sz="1800" dirty="0" smtClean="0"/>
              <a:t>　</a:t>
            </a:r>
            <a:r>
              <a:rPr lang="en-US" altLang="ja-JP" sz="1800" dirty="0" smtClean="0"/>
              <a:t>【</a:t>
            </a:r>
            <a:r>
              <a:rPr lang="ja-JP" altLang="en-US" sz="1800" dirty="0" smtClean="0"/>
              <a:t>支援チームによる援助</a:t>
            </a:r>
            <a:r>
              <a:rPr lang="en-US" altLang="ja-JP" sz="1800" dirty="0" smtClean="0"/>
              <a:t>】</a:t>
            </a:r>
          </a:p>
          <a:p>
            <a:pPr marL="72000" indent="0">
              <a:lnSpc>
                <a:spcPts val="3200"/>
              </a:lnSpc>
              <a:spcBef>
                <a:spcPts val="1800"/>
              </a:spcBef>
              <a:buNone/>
            </a:pPr>
            <a:r>
              <a:rPr lang="ja-JP" altLang="en-US" sz="2000" dirty="0" smtClean="0"/>
              <a:t>　</a:t>
            </a:r>
            <a:r>
              <a:rPr lang="ja-JP" altLang="en-US" sz="2000" dirty="0"/>
              <a:t>　</a:t>
            </a:r>
            <a:r>
              <a:rPr lang="ja-JP" altLang="en-US" sz="2000" dirty="0" smtClean="0"/>
              <a:t>これまで障がいのある人が利用している福祉サービス </a:t>
            </a:r>
            <a:endParaRPr lang="en-US" altLang="ja-JP" sz="2000" dirty="0" smtClean="0"/>
          </a:p>
          <a:p>
            <a:pPr marL="72000" indent="0">
              <a:lnSpc>
                <a:spcPts val="3200"/>
              </a:lnSpc>
              <a:spcBef>
                <a:spcPts val="1800"/>
              </a:spcBef>
              <a:buNone/>
            </a:pPr>
            <a:r>
              <a:rPr lang="en-US" altLang="ja-JP" sz="2000" dirty="0"/>
              <a:t> </a:t>
            </a:r>
            <a:r>
              <a:rPr lang="en-US" altLang="ja-JP" sz="2000" dirty="0" smtClean="0"/>
              <a:t> </a:t>
            </a:r>
            <a:r>
              <a:rPr lang="ja-JP" altLang="en-US" sz="2000" dirty="0" smtClean="0"/>
              <a:t>事業所</a:t>
            </a:r>
            <a:r>
              <a:rPr lang="ja-JP" altLang="en-US" sz="2000" dirty="0"/>
              <a:t>と</a:t>
            </a:r>
            <a:r>
              <a:rPr lang="ja-JP" altLang="en-US" sz="2000" dirty="0" smtClean="0"/>
              <a:t>調整</a:t>
            </a:r>
            <a:r>
              <a:rPr lang="ja-JP" altLang="en-US" sz="2000" dirty="0"/>
              <a:t>しながら</a:t>
            </a:r>
            <a:r>
              <a:rPr lang="ja-JP" altLang="en-US" sz="2000" dirty="0" smtClean="0"/>
              <a:t>、待機の２週間にわたりご本人の </a:t>
            </a:r>
            <a:endParaRPr lang="en-US" altLang="ja-JP" sz="2000" dirty="0" smtClean="0"/>
          </a:p>
          <a:p>
            <a:pPr marL="72000" indent="0">
              <a:lnSpc>
                <a:spcPts val="3200"/>
              </a:lnSpc>
              <a:spcBef>
                <a:spcPts val="1800"/>
              </a:spcBef>
              <a:buNone/>
            </a:pPr>
            <a:r>
              <a:rPr lang="en-US" altLang="ja-JP" sz="2000" dirty="0"/>
              <a:t> </a:t>
            </a:r>
            <a:r>
              <a:rPr lang="en-US" altLang="ja-JP" sz="2000" dirty="0" smtClean="0"/>
              <a:t> </a:t>
            </a:r>
            <a:r>
              <a:rPr lang="ja-JP" altLang="en-US" sz="2000" dirty="0" smtClean="0"/>
              <a:t>過ごしの支援を行います。</a:t>
            </a:r>
            <a:endParaRPr lang="en-US" altLang="ja-JP" sz="2400" dirty="0"/>
          </a:p>
          <a:p>
            <a:pPr marL="72000" indent="0">
              <a:buNone/>
            </a:pPr>
            <a:endParaRPr lang="en-US" altLang="ja-JP" sz="2400" dirty="0" smtClean="0"/>
          </a:p>
          <a:p>
            <a:pPr marL="72000" indent="0">
              <a:lnSpc>
                <a:spcPts val="3000"/>
              </a:lnSpc>
              <a:buNone/>
            </a:pPr>
            <a:endParaRPr kumimoji="1" lang="en-US" altLang="ja-JP" sz="2000" dirty="0"/>
          </a:p>
        </p:txBody>
      </p:sp>
      <p:sp>
        <p:nvSpPr>
          <p:cNvPr id="5" name="スライド番号プレースホルダー 3"/>
          <p:cNvSpPr txBox="1">
            <a:spLocks/>
          </p:cNvSpPr>
          <p:nvPr/>
        </p:nvSpPr>
        <p:spPr>
          <a:xfrm>
            <a:off x="5897880" y="9213979"/>
            <a:ext cx="822960" cy="396240"/>
          </a:xfrm>
          <a:prstGeom prst="rect">
            <a:avLst/>
          </a:prstGeom>
        </p:spPr>
        <p:txBody>
          <a:bodyPr vert="horz" lIns="91440" tIns="45720" rIns="91440" bIns="45720" rtlCol="0" anchor="b"/>
          <a:lstStyle>
            <a:defPPr>
              <a:defRPr lang="en-US"/>
            </a:defPPr>
            <a:lvl1pPr marL="0" algn="r" defTabSz="457200" rtl="0" eaLnBrk="1" latinLnBrk="0" hangingPunct="1">
              <a:defRPr sz="18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smtClean="0"/>
              <a:t>8</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754" y="5989421"/>
            <a:ext cx="2291906" cy="2438198"/>
          </a:xfrm>
          <a:prstGeom prst="rect">
            <a:avLst/>
          </a:prstGeom>
        </p:spPr>
      </p:pic>
    </p:spTree>
    <p:extLst>
      <p:ext uri="{BB962C8B-B14F-4D97-AF65-F5344CB8AC3E}">
        <p14:creationId xmlns:p14="http://schemas.microsoft.com/office/powerpoint/2010/main" val="352601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3857</TotalTime>
  <Words>3305</Words>
  <Application>Microsoft Office PowerPoint</Application>
  <PresentationFormat>A4 210 x 297 mm</PresentationFormat>
  <Paragraphs>440</Paragraphs>
  <Slides>24</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24</vt:i4>
      </vt:variant>
    </vt:vector>
  </HeadingPairs>
  <TitlesOfParts>
    <vt:vector size="37" baseType="lpstr">
      <vt:lpstr>BIZ UDPゴシック</vt:lpstr>
      <vt:lpstr>BIZ UDP明朝 Medium</vt:lpstr>
      <vt:lpstr>BIZ UDゴシック</vt:lpstr>
      <vt:lpstr>BIZ UD明朝 Medium</vt:lpstr>
      <vt:lpstr>HG丸ｺﾞｼｯｸM-PRO</vt:lpstr>
      <vt:lpstr>ＭＳ Ｐゴシック</vt:lpstr>
      <vt:lpstr>ＭＳ ゴシック</vt:lpstr>
      <vt:lpstr>游ゴシック</vt:lpstr>
      <vt:lpstr>Arial</vt:lpstr>
      <vt:lpstr>Calibri</vt:lpstr>
      <vt:lpstr>Calibri Light</vt:lpstr>
      <vt:lpstr>Garamond</vt:lpstr>
      <vt:lpstr>Office テーマ</vt:lpstr>
      <vt:lpstr>～ 障がいのある人とご家族へ ～   新型コロナウイルス感染症  濃厚接触者への支援の手引き     ＜栗東市版＞　Vol. 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記入日　　　　　年　　月　　日   　　　１）ご本人の 　　　　         　　　　       　　　　　　         　　　２）このシートの記入者の                   </vt:lpstr>
      <vt:lpstr>PowerPoint プレゼンテーション</vt:lpstr>
      <vt:lpstr>　　１）　普段利用している学校や福祉サービス事業所       　　     　 ２）　支援してくれそうな親戚や知人等            　　　 　        </vt:lpstr>
      <vt:lpstr> 　　○待機の２週間を乗り切るための確認事項 　  　　　★以下、障がいのある人についてお尋ねします。★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家族の方向け 導入取説(仮)</dc:title>
  <dc:creator>金　亜海</dc:creator>
  <cp:lastModifiedBy>Administrator</cp:lastModifiedBy>
  <cp:revision>343</cp:revision>
  <cp:lastPrinted>2021-03-03T02:16:17Z</cp:lastPrinted>
  <dcterms:created xsi:type="dcterms:W3CDTF">2020-09-15T01:32:21Z</dcterms:created>
  <dcterms:modified xsi:type="dcterms:W3CDTF">2021-03-17T05:41:33Z</dcterms:modified>
</cp:coreProperties>
</file>