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3"/>
  </p:notesMasterIdLst>
  <p:sldIdLst>
    <p:sldId id="260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FEF"/>
    <a:srgbClr val="F3FB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62" autoAdjust="0"/>
    <p:restoredTop sz="94333" autoAdjust="0"/>
  </p:normalViewPr>
  <p:slideViewPr>
    <p:cSldViewPr snapToGrid="0">
      <p:cViewPr varScale="1">
        <p:scale>
          <a:sx n="48" d="100"/>
          <a:sy n="48" d="100"/>
        </p:scale>
        <p:origin x="22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50375" cy="498966"/>
          </a:xfrm>
          <a:prstGeom prst="rect">
            <a:avLst/>
          </a:prstGeom>
        </p:spPr>
        <p:txBody>
          <a:bodyPr vert="horz" lIns="92211" tIns="46105" rIns="92211" bIns="46105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11" tIns="46105" rIns="92211" bIns="46105" rtlCol="0"/>
          <a:lstStyle>
            <a:lvl1pPr algn="r">
              <a:defRPr sz="1200"/>
            </a:lvl1pPr>
          </a:lstStyle>
          <a:p>
            <a:fld id="{16061B48-09FF-4832-9041-848C2E7A8AB2}" type="datetimeFigureOut">
              <a:rPr kumimoji="1" lang="ja-JP" altLang="en-US" smtClean="0"/>
              <a:t>2021/3/23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11" tIns="46105" rIns="92211" bIns="4610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3" y="4783357"/>
            <a:ext cx="5446722" cy="3913363"/>
          </a:xfrm>
          <a:prstGeom prst="rect">
            <a:avLst/>
          </a:prstGeom>
        </p:spPr>
        <p:txBody>
          <a:bodyPr vert="horz" lIns="92211" tIns="46105" rIns="92211" bIns="461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372"/>
            <a:ext cx="2950375" cy="498966"/>
          </a:xfrm>
          <a:prstGeom prst="rect">
            <a:avLst/>
          </a:prstGeom>
        </p:spPr>
        <p:txBody>
          <a:bodyPr vert="horz" lIns="92211" tIns="46105" rIns="92211" bIns="46105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11" tIns="46105" rIns="92211" bIns="46105" rtlCol="0" anchor="b"/>
          <a:lstStyle>
            <a:lvl1pPr algn="r">
              <a:defRPr sz="1200"/>
            </a:lvl1pPr>
          </a:lstStyle>
          <a:p>
            <a:fld id="{C503EB0A-DF6F-4969-9D9A-94F661698C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1534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03EB0A-DF6F-4969-9D9A-94F661698CB5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4916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4F60-A519-4252-A727-3EB5EC7A8303}" type="datetimeFigureOut">
              <a:rPr kumimoji="1" lang="ja-JP" altLang="en-US" smtClean="0"/>
              <a:t>2021/3/23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B36B-5452-4833-9513-E8DFC7ABA23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1296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4F60-A519-4252-A727-3EB5EC7A8303}" type="datetimeFigureOut">
              <a:rPr kumimoji="1" lang="ja-JP" altLang="en-US" smtClean="0"/>
              <a:t>2021/3/23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B36B-5452-4833-9513-E8DFC7ABA23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2953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4F60-A519-4252-A727-3EB5EC7A8303}" type="datetimeFigureOut">
              <a:rPr kumimoji="1" lang="ja-JP" altLang="en-US" smtClean="0"/>
              <a:t>2021/3/23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B36B-5452-4833-9513-E8DFC7ABA23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9698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4F60-A519-4252-A727-3EB5EC7A8303}" type="datetimeFigureOut">
              <a:rPr kumimoji="1" lang="ja-JP" altLang="en-US" smtClean="0"/>
              <a:t>2021/3/23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B36B-5452-4833-9513-E8DFC7ABA23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7199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4F60-A519-4252-A727-3EB5EC7A8303}" type="datetimeFigureOut">
              <a:rPr kumimoji="1" lang="ja-JP" altLang="en-US" smtClean="0"/>
              <a:t>2021/3/23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B36B-5452-4833-9513-E8DFC7ABA23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02025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4F60-A519-4252-A727-3EB5EC7A8303}" type="datetimeFigureOut">
              <a:rPr kumimoji="1" lang="ja-JP" altLang="en-US" smtClean="0"/>
              <a:t>2021/3/23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B36B-5452-4833-9513-E8DFC7ABA23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1559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4F60-A519-4252-A727-3EB5EC7A8303}" type="datetimeFigureOut">
              <a:rPr kumimoji="1" lang="ja-JP" altLang="en-US" smtClean="0"/>
              <a:t>2021/3/23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B36B-5452-4833-9513-E8DFC7ABA23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7674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4F60-A519-4252-A727-3EB5EC7A8303}" type="datetimeFigureOut">
              <a:rPr kumimoji="1" lang="ja-JP" altLang="en-US" smtClean="0"/>
              <a:t>2021/3/23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B36B-5452-4833-9513-E8DFC7ABA23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57420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4F60-A519-4252-A727-3EB5EC7A8303}" type="datetimeFigureOut">
              <a:rPr kumimoji="1" lang="ja-JP" altLang="en-US" smtClean="0"/>
              <a:t>2021/3/23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B36B-5452-4833-9513-E8DFC7ABA23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3467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4F60-A519-4252-A727-3EB5EC7A8303}" type="datetimeFigureOut">
              <a:rPr kumimoji="1" lang="ja-JP" altLang="en-US" smtClean="0"/>
              <a:t>2021/3/23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B36B-5452-4833-9513-E8DFC7ABA23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1433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F4F60-A519-4252-A727-3EB5EC7A8303}" type="datetimeFigureOut">
              <a:rPr kumimoji="1" lang="ja-JP" altLang="en-US" smtClean="0"/>
              <a:t>2021/3/23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B36B-5452-4833-9513-E8DFC7ABA23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6258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F4F60-A519-4252-A727-3EB5EC7A8303}" type="datetimeFigureOut">
              <a:rPr kumimoji="1" lang="ja-JP" altLang="en-US" smtClean="0"/>
              <a:t>2021/3/23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AB36B-5452-4833-9513-E8DFC7ABA23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3179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2578@kenkofukushi.city.nagoya.lg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16856" y="-1703"/>
            <a:ext cx="6858000" cy="48018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500"/>
              </a:lnSpc>
            </a:pP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新型コロナウイルス感染疑い発生時等の対応フローについて</a:t>
            </a:r>
            <a:endParaRPr kumimoji="1"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189837"/>
              </p:ext>
            </p:extLst>
          </p:nvPr>
        </p:nvGraphicFramePr>
        <p:xfrm>
          <a:off x="16816" y="1676125"/>
          <a:ext cx="6824327" cy="4394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4327">
                  <a:extLst>
                    <a:ext uri="{9D8B030D-6E8A-4147-A177-3AD203B41FA5}">
                      <a16:colId xmlns:a16="http://schemas.microsoft.com/office/drawing/2014/main" val="2266599707"/>
                    </a:ext>
                  </a:extLst>
                </a:gridCol>
              </a:tblGrid>
              <a:tr h="4622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利用者及び職員がＰＣＲ検査等受検をする場合・濃厚接触者が発生した場合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以下</a:t>
                      </a:r>
                      <a:r>
                        <a:rPr kumimoji="1" lang="en-US" altLang="ja-JP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</a:t>
                      </a:r>
                      <a:r>
                        <a:rPr kumimoji="1" lang="en-US" altLang="ja-JP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及び</a:t>
                      </a:r>
                      <a:r>
                        <a:rPr kumimoji="1" lang="en-US" altLang="ja-JP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</a:t>
                      </a:r>
                      <a:r>
                        <a:rPr kumimoji="1" lang="en-US" altLang="ja-JP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のとおり栗東市</a:t>
                      </a:r>
                      <a:r>
                        <a:rPr kumimoji="1" lang="ja-JP" altLang="en-US" sz="1300" b="1" dirty="0" err="1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障がい</a:t>
                      </a: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福祉課に連絡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3305" marR="63305" marT="31652" marB="31652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297584"/>
                  </a:ext>
                </a:extLst>
              </a:tr>
              <a:tr h="19659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電話連絡　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　連絡先</a:t>
                      </a:r>
                      <a:r>
                        <a:rPr kumimoji="1" lang="ja-JP" altLang="en-US" sz="1900" b="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+mn-lt"/>
                          <a:ea typeface="メイリオ" panose="020B0604030504040204" pitchFamily="50" charset="-128"/>
                        </a:rPr>
                        <a:t>平日（</a:t>
                      </a:r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  <a:latin typeface="+mn-lt"/>
                          <a:ea typeface="メイリオ" panose="020B0604030504040204" pitchFamily="50" charset="-128"/>
                        </a:rPr>
                        <a:t>8:30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+mn-lt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  <a:latin typeface="+mn-lt"/>
                          <a:ea typeface="メイリオ" panose="020B0604030504040204" pitchFamily="50" charset="-128"/>
                        </a:rPr>
                        <a:t>17:15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+mn-lt"/>
                          <a:ea typeface="メイリオ" panose="020B0604030504040204" pitchFamily="50" charset="-128"/>
                        </a:rPr>
                        <a:t>）０７７－５５１－０３０４  </a:t>
                      </a:r>
                      <a:r>
                        <a:rPr kumimoji="1" lang="ja-JP" altLang="en-US" sz="12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栗東市</a:t>
                      </a:r>
                      <a:r>
                        <a:rPr kumimoji="1" lang="ja-JP" altLang="en-US" sz="1200" b="0" u="none" dirty="0" err="1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障がい</a:t>
                      </a:r>
                      <a:r>
                        <a:rPr kumimoji="1" lang="ja-JP" altLang="en-US" sz="12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福祉課</a:t>
                      </a:r>
                      <a:endParaRPr kumimoji="1" lang="en-US" altLang="ja-JP" sz="1200" b="0" u="none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　　　　　　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夜間・休日 </a:t>
                      </a:r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　　　　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０７７－５５３－１２３４</a:t>
                      </a:r>
                      <a:r>
                        <a:rPr kumimoji="1" lang="ja-JP" altLang="en-US" sz="1400" b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  </a:t>
                      </a:r>
                      <a:r>
                        <a:rPr kumimoji="1" lang="ja-JP" altLang="en-US" sz="1200" b="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栗東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市代表（宿直・日直）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u="none" dirty="0" smtClean="0">
                          <a:solidFill>
                            <a:schemeClr val="tx1"/>
                          </a:solidFill>
                          <a:latin typeface="+mn-lt"/>
                          <a:ea typeface="游ゴシック" panose="020B0400000000000000" pitchFamily="50" charset="-128"/>
                        </a:rPr>
                        <a:t>　　　　　   「</a:t>
                      </a:r>
                      <a:r>
                        <a:rPr kumimoji="1" lang="ja-JP" altLang="en-US" sz="1100" b="0" u="none" dirty="0" err="1" smtClean="0">
                          <a:solidFill>
                            <a:schemeClr val="tx1"/>
                          </a:solidFill>
                          <a:latin typeface="+mn-lt"/>
                          <a:ea typeface="游ゴシック" panose="020B0400000000000000" pitchFamily="50" charset="-128"/>
                        </a:rPr>
                        <a:t>障がい</a:t>
                      </a:r>
                      <a:r>
                        <a:rPr kumimoji="1" lang="ja-JP" altLang="en-US" sz="1100" b="0" u="none" dirty="0" smtClean="0">
                          <a:solidFill>
                            <a:schemeClr val="tx1"/>
                          </a:solidFill>
                          <a:latin typeface="+mn-lt"/>
                          <a:ea typeface="游ゴシック" panose="020B0400000000000000" pitchFamily="50" charset="-128"/>
                        </a:rPr>
                        <a:t>福祉課に感染症の件で連絡したい」と伝える→担当者から折り返し連絡</a:t>
                      </a:r>
                      <a:endParaRPr kumimoji="1" lang="en-US" altLang="ja-JP" sz="1100" b="0" u="none" dirty="0" smtClean="0">
                        <a:solidFill>
                          <a:schemeClr val="tx1"/>
                        </a:solidFill>
                        <a:latin typeface="+mn-lt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u="none" dirty="0" smtClean="0">
                        <a:solidFill>
                          <a:schemeClr val="tx1"/>
                        </a:solidFill>
                        <a:latin typeface="+mn-lt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電子メール送信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➡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「新型コロナウイルス感染症の感染者発生等に係る報告について」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100" b="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kumimoji="1" lang="en-US" altLang="ja-JP" sz="1100" b="0" baseline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      </a:t>
                      </a:r>
                      <a:r>
                        <a:rPr kumimoji="1" lang="en-US" altLang="ja-JP" sz="1100" b="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E-mail</a:t>
                      </a:r>
                      <a:r>
                        <a:rPr kumimoji="1" lang="ja-JP" altLang="en-US" sz="1100" b="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アドレス：</a:t>
                      </a:r>
                      <a:r>
                        <a:rPr kumimoji="1" lang="en-US" altLang="ja-JP" sz="1100" b="0" u="sng" baseline="0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shogai</a:t>
                      </a:r>
                      <a:r>
                        <a:rPr kumimoji="1" lang="en-US" altLang="ja-JP" sz="1100" b="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hlinkClick r:id="rId3"/>
                        </a:rPr>
                        <a:t>@city.ritto.lg.jp</a:t>
                      </a:r>
                      <a:endParaRPr kumimoji="1" lang="en-US" altLang="ja-JP" sz="1100" b="0" baseline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※ </a:t>
                      </a:r>
                      <a:r>
                        <a:rPr lang="ja-JP" altLang="en-US" sz="12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検査結果が出るまで自宅待機（入所施設、居住系サービスについては原則として個室対応）</a:t>
                      </a:r>
                      <a:endParaRPr lang="en-US" altLang="ja-JP" sz="1200" u="none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3305" marR="63305" marT="31652" marB="31652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669609"/>
                  </a:ext>
                </a:extLst>
              </a:tr>
              <a:tr h="19659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u="none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3305" marR="63305" marT="31652" marB="31652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346682"/>
              </p:ext>
            </p:extLst>
          </p:nvPr>
        </p:nvGraphicFramePr>
        <p:xfrm>
          <a:off x="16817" y="4361857"/>
          <a:ext cx="6824327" cy="864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9823">
                  <a:extLst>
                    <a:ext uri="{9D8B030D-6E8A-4147-A177-3AD203B41FA5}">
                      <a16:colId xmlns:a16="http://schemas.microsoft.com/office/drawing/2014/main" val="2266599707"/>
                    </a:ext>
                  </a:extLst>
                </a:gridCol>
                <a:gridCol w="3244504">
                  <a:extLst>
                    <a:ext uri="{9D8B030D-6E8A-4147-A177-3AD203B41FA5}">
                      <a16:colId xmlns:a16="http://schemas.microsoft.com/office/drawing/2014/main" val="1820826634"/>
                    </a:ext>
                  </a:extLst>
                </a:gridCol>
              </a:tblGrid>
              <a:tr h="61855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3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PCR</a:t>
                      </a: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検査等の結果の確認</a:t>
                      </a:r>
                      <a:endParaRPr kumimoji="1" lang="en-US" altLang="ja-JP" sz="13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・患者には医療機関または保健所から連絡が入ります。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・事業者において検査結果を把握してください。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297584"/>
                  </a:ext>
                </a:extLst>
              </a:tr>
              <a:tr h="1945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陽性の場合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3305" marR="63305" marT="31652" marB="31652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陰性の場合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3305" marR="63305" marT="31652" marB="31652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669609"/>
                  </a:ext>
                </a:extLst>
              </a:tr>
            </a:tbl>
          </a:graphicData>
        </a:graphic>
      </p:graphicFrame>
      <p:sp>
        <p:nvSpPr>
          <p:cNvPr id="19" name="下矢印 18"/>
          <p:cNvSpPr/>
          <p:nvPr/>
        </p:nvSpPr>
        <p:spPr>
          <a:xfrm>
            <a:off x="2902804" y="4146077"/>
            <a:ext cx="978344" cy="191563"/>
          </a:xfrm>
          <a:prstGeom prst="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246" dirty="0"/>
          </a:p>
        </p:txBody>
      </p:sp>
      <p:sp>
        <p:nvSpPr>
          <p:cNvPr id="25" name="正方形/長方形 24"/>
          <p:cNvSpPr/>
          <p:nvPr/>
        </p:nvSpPr>
        <p:spPr>
          <a:xfrm>
            <a:off x="63489" y="8344864"/>
            <a:ext cx="3498318" cy="429109"/>
          </a:xfrm>
          <a:prstGeom prst="rect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⑤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栗東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市</a:t>
            </a:r>
            <a:r>
              <a:rPr kumimoji="1" lang="ja-JP" altLang="en-US" sz="11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福祉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課に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検査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結果等を報告</a:t>
            </a:r>
            <a:endParaRPr kumimoji="1"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報告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方法は上記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</a:t>
            </a:r>
            <a: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の通り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608479" y="5437291"/>
            <a:ext cx="3175765" cy="576000"/>
          </a:xfrm>
          <a:prstGeom prst="rect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栗東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市</a:t>
            </a:r>
            <a:r>
              <a:rPr kumimoji="1" lang="ja-JP" altLang="en-US" sz="11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福祉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課に検査結果等を報告</a:t>
            </a:r>
            <a:endParaRPr kumimoji="1"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報告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方法は上記</a:t>
            </a:r>
            <a:r>
              <a:rPr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の通り）</a:t>
            </a:r>
            <a:endParaRPr kumimoji="1"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左大かっこ 5"/>
          <p:cNvSpPr/>
          <p:nvPr/>
        </p:nvSpPr>
        <p:spPr>
          <a:xfrm>
            <a:off x="138222" y="2252249"/>
            <a:ext cx="106327" cy="1499191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メモ 6"/>
          <p:cNvSpPr/>
          <p:nvPr/>
        </p:nvSpPr>
        <p:spPr>
          <a:xfrm>
            <a:off x="63489" y="9235968"/>
            <a:ext cx="6720755" cy="609787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●ポイント</a:t>
            </a:r>
            <a:r>
              <a:rPr kumimoji="1" lang="ja-JP" altLang="en-US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endParaRPr kumimoji="1" lang="en-US" altLang="ja-JP" sz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・</a:t>
            </a:r>
            <a:r>
              <a:rPr kumimoji="1" lang="ja-JP" altLang="en-US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サービスがなければ生命の維持が困難な利用者の事前把握 ⇒ 代替サービスの</a:t>
            </a:r>
            <a:r>
              <a:rPr lang="ja-JP" altLang="en-US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想定・準備</a:t>
            </a:r>
            <a:endParaRPr lang="en-US" altLang="ja-JP" sz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・速やかな報告と情報共有 ⇒</a:t>
            </a:r>
            <a:r>
              <a:rPr lang="ja-JP" altLang="en-US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ja-JP" altLang="en-US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関係</a:t>
            </a:r>
            <a:r>
              <a:rPr kumimoji="1" lang="ja-JP" altLang="en-US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事業所等への感染拡大</a:t>
            </a:r>
            <a:r>
              <a:rPr lang="ja-JP" altLang="en-US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防止</a:t>
            </a:r>
            <a:endParaRPr kumimoji="1" lang="ja-JP" altLang="en-US" sz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860736"/>
              </p:ext>
            </p:extLst>
          </p:nvPr>
        </p:nvGraphicFramePr>
        <p:xfrm>
          <a:off x="-20" y="540634"/>
          <a:ext cx="6841163" cy="8581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13071">
                  <a:extLst>
                    <a:ext uri="{9D8B030D-6E8A-4147-A177-3AD203B41FA5}">
                      <a16:colId xmlns:a16="http://schemas.microsoft.com/office/drawing/2014/main" val="2266599707"/>
                    </a:ext>
                  </a:extLst>
                </a:gridCol>
                <a:gridCol w="3428092">
                  <a:extLst>
                    <a:ext uri="{9D8B030D-6E8A-4147-A177-3AD203B41FA5}">
                      <a16:colId xmlns:a16="http://schemas.microsoft.com/office/drawing/2014/main" val="1820826634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発熱等症状がある場合</a:t>
                      </a:r>
                      <a:endParaRPr kumimoji="1" lang="ja-JP" altLang="en-US" sz="13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3305" marR="63305" marT="31652" marB="31652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297584"/>
                  </a:ext>
                </a:extLst>
              </a:tr>
              <a:tr h="3630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かかりつけ医等へ相談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受診・相談センターへ相談（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時間）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    TEL 077-528-3621 FAX077-528-4865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     E-mail coronasoudan@shigaken.net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1515669609"/>
                  </a:ext>
                </a:extLst>
              </a:tr>
            </a:tbl>
          </a:graphicData>
        </a:graphic>
      </p:graphicFrame>
      <p:sp>
        <p:nvSpPr>
          <p:cNvPr id="16" name="下矢印 15"/>
          <p:cNvSpPr/>
          <p:nvPr/>
        </p:nvSpPr>
        <p:spPr>
          <a:xfrm>
            <a:off x="2922338" y="1449589"/>
            <a:ext cx="978344" cy="198323"/>
          </a:xfrm>
          <a:prstGeom prst="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246" dirty="0"/>
          </a:p>
        </p:txBody>
      </p:sp>
      <p:sp>
        <p:nvSpPr>
          <p:cNvPr id="20" name="正方形/長方形 19"/>
          <p:cNvSpPr/>
          <p:nvPr/>
        </p:nvSpPr>
        <p:spPr>
          <a:xfrm>
            <a:off x="63489" y="5439504"/>
            <a:ext cx="3498317" cy="576000"/>
          </a:xfrm>
          <a:prstGeom prst="rect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保健所に確認し、指示があった他の利用者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家族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に連絡するとともに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、接触があった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利用事業所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状況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を連絡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する旨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を本人等に伝え、</a:t>
            </a:r>
            <a:r>
              <a:rPr lang="ja-JP" altLang="en-US" sz="11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了解</a:t>
            </a:r>
            <a:r>
              <a:rPr lang="ja-JP" altLang="en-US" sz="11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sz="11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得る</a:t>
            </a:r>
            <a:endParaRPr lang="en-US" altLang="ja-JP" sz="11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4779" y="6230124"/>
            <a:ext cx="3507027" cy="547154"/>
          </a:xfrm>
          <a:prstGeom prst="rect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200"/>
              </a:lnSpc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速やか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に担当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の特定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相談支援事業所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、他の利用事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業所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、支給決定を行った</a:t>
            </a:r>
            <a:r>
              <a:rPr lang="ja-JP" altLang="en-US" sz="11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市町村（</a:t>
            </a:r>
            <a:r>
              <a:rPr lang="ja-JP" altLang="en-US" sz="1100">
                <a:latin typeface="メイリオ" panose="020B0604030504040204" pitchFamily="50" charset="-128"/>
                <a:ea typeface="メイリオ" panose="020B0604030504040204" pitchFamily="50" charset="-128"/>
              </a:rPr>
              <a:t>栗東</a:t>
            </a:r>
            <a:r>
              <a:rPr lang="ja-JP" altLang="en-US" sz="11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市外の場合）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主治医に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報告</a:t>
            </a:r>
            <a:endParaRPr kumimoji="1"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63489" y="6964414"/>
            <a:ext cx="3515734" cy="538684"/>
          </a:xfrm>
          <a:prstGeom prst="rect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200"/>
              </a:lnSpc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連絡を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受けた関係事業所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は、利用者（家族等）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へ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連絡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し、状況確認するとともに今後のサービス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利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用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の調整を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行う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63489" y="7737667"/>
            <a:ext cx="3498318" cy="399158"/>
          </a:xfrm>
          <a:prstGeom prst="rect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200"/>
              </a:lnSpc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④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関係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事業所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は、必要に応じて感染者の発生した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業所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と利用者の状況について情報共有を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行う</a:t>
            </a:r>
            <a:endParaRPr kumimoji="1"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74115" y="8955832"/>
            <a:ext cx="3487691" cy="239785"/>
          </a:xfrm>
          <a:prstGeom prst="rect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200"/>
              </a:lnSpc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⑥保健所の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指示による感染拡大防止対策の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実施 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(※)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下矢印 31"/>
          <p:cNvSpPr/>
          <p:nvPr/>
        </p:nvSpPr>
        <p:spPr>
          <a:xfrm>
            <a:off x="1636405" y="6074897"/>
            <a:ext cx="393417" cy="104559"/>
          </a:xfrm>
          <a:prstGeom prst="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246" dirty="0"/>
          </a:p>
        </p:txBody>
      </p:sp>
      <p:sp>
        <p:nvSpPr>
          <p:cNvPr id="33" name="下矢印 32"/>
          <p:cNvSpPr/>
          <p:nvPr/>
        </p:nvSpPr>
        <p:spPr>
          <a:xfrm>
            <a:off x="1636405" y="6809890"/>
            <a:ext cx="393417" cy="104559"/>
          </a:xfrm>
          <a:prstGeom prst="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246" dirty="0"/>
          </a:p>
        </p:txBody>
      </p:sp>
      <p:sp>
        <p:nvSpPr>
          <p:cNvPr id="34" name="下矢印 33"/>
          <p:cNvSpPr/>
          <p:nvPr/>
        </p:nvSpPr>
        <p:spPr>
          <a:xfrm>
            <a:off x="1636405" y="7569840"/>
            <a:ext cx="393417" cy="104559"/>
          </a:xfrm>
          <a:prstGeom prst="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246" dirty="0"/>
          </a:p>
        </p:txBody>
      </p:sp>
      <p:sp>
        <p:nvSpPr>
          <p:cNvPr id="35" name="下矢印 34"/>
          <p:cNvSpPr/>
          <p:nvPr/>
        </p:nvSpPr>
        <p:spPr>
          <a:xfrm>
            <a:off x="1636405" y="8190333"/>
            <a:ext cx="393417" cy="104559"/>
          </a:xfrm>
          <a:prstGeom prst="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246" dirty="0"/>
          </a:p>
        </p:txBody>
      </p:sp>
      <p:sp>
        <p:nvSpPr>
          <p:cNvPr id="36" name="下矢印 35"/>
          <p:cNvSpPr/>
          <p:nvPr/>
        </p:nvSpPr>
        <p:spPr>
          <a:xfrm>
            <a:off x="1636405" y="8815686"/>
            <a:ext cx="393417" cy="104559"/>
          </a:xfrm>
          <a:prstGeom prst="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246" dirty="0"/>
          </a:p>
        </p:txBody>
      </p:sp>
      <p:sp>
        <p:nvSpPr>
          <p:cNvPr id="31" name="正方形/長方形 30"/>
          <p:cNvSpPr/>
          <p:nvPr/>
        </p:nvSpPr>
        <p:spPr>
          <a:xfrm>
            <a:off x="3900682" y="7380048"/>
            <a:ext cx="2689072" cy="157578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(※)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保健所の指示による感染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拡大</a:t>
            </a:r>
            <a:endParaRPr kumimoji="1"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  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防止対策の実施</a:t>
            </a:r>
            <a:endParaRPr kumimoji="1"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・施設の消毒</a:t>
            </a:r>
            <a:endParaRPr kumimoji="1"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濃厚接触者の特定→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自宅待機</a:t>
            </a:r>
            <a:endParaRPr lang="en-US" altLang="ja-JP" sz="12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・事業継続の判断　等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3608479" y="6229071"/>
            <a:ext cx="3175765" cy="418298"/>
          </a:xfrm>
          <a:prstGeom prst="rect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既に濃厚接触者と伝えられていた場合は、保健所の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指示に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従い、自宅待機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下矢印 39"/>
          <p:cNvSpPr/>
          <p:nvPr/>
        </p:nvSpPr>
        <p:spPr>
          <a:xfrm>
            <a:off x="5121920" y="6070323"/>
            <a:ext cx="393417" cy="104559"/>
          </a:xfrm>
          <a:prstGeom prst="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246" dirty="0"/>
          </a:p>
        </p:txBody>
      </p:sp>
      <p:sp>
        <p:nvSpPr>
          <p:cNvPr id="27" name="下矢印 26"/>
          <p:cNvSpPr/>
          <p:nvPr/>
        </p:nvSpPr>
        <p:spPr>
          <a:xfrm>
            <a:off x="1636404" y="5306179"/>
            <a:ext cx="393417" cy="104559"/>
          </a:xfrm>
          <a:prstGeom prst="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246" dirty="0"/>
          </a:p>
        </p:txBody>
      </p:sp>
      <p:sp>
        <p:nvSpPr>
          <p:cNvPr id="29" name="下矢印 28"/>
          <p:cNvSpPr/>
          <p:nvPr/>
        </p:nvSpPr>
        <p:spPr>
          <a:xfrm>
            <a:off x="5121919" y="5286869"/>
            <a:ext cx="393417" cy="104559"/>
          </a:xfrm>
          <a:prstGeom prst="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246" dirty="0"/>
          </a:p>
        </p:txBody>
      </p:sp>
    </p:spTree>
    <p:extLst>
      <p:ext uri="{BB962C8B-B14F-4D97-AF65-F5344CB8AC3E}">
        <p14:creationId xmlns:p14="http://schemas.microsoft.com/office/powerpoint/2010/main" val="204106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521</Words>
  <Application>Microsoft Office PowerPoint</Application>
  <PresentationFormat>A4 210 x 297 mm</PresentationFormat>
  <Paragraphs>47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障がい者自立支援課</dc:creator>
  <cp:lastModifiedBy>Administrator</cp:lastModifiedBy>
  <cp:revision>23</cp:revision>
  <cp:lastPrinted>2021-01-17T23:39:21Z</cp:lastPrinted>
  <dcterms:modified xsi:type="dcterms:W3CDTF">2021-03-23T08:56:00Z</dcterms:modified>
</cp:coreProperties>
</file>